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07" r:id="rId3"/>
    <p:sldId id="687" r:id="rId4"/>
    <p:sldId id="688" r:id="rId5"/>
    <p:sldId id="285" r:id="rId6"/>
    <p:sldId id="379" r:id="rId7"/>
    <p:sldId id="685" r:id="rId8"/>
    <p:sldId id="326" r:id="rId9"/>
    <p:sldId id="322" r:id="rId10"/>
    <p:sldId id="325" r:id="rId11"/>
    <p:sldId id="398" r:id="rId12"/>
    <p:sldId id="264" r:id="rId13"/>
    <p:sldId id="401" r:id="rId14"/>
    <p:sldId id="650" r:id="rId15"/>
    <p:sldId id="689" r:id="rId16"/>
    <p:sldId id="344" r:id="rId17"/>
    <p:sldId id="370" r:id="rId18"/>
    <p:sldId id="371" r:id="rId19"/>
    <p:sldId id="372" r:id="rId20"/>
    <p:sldId id="373" r:id="rId21"/>
    <p:sldId id="456" r:id="rId22"/>
    <p:sldId id="457" r:id="rId23"/>
    <p:sldId id="348" r:id="rId24"/>
    <p:sldId id="349" r:id="rId25"/>
    <p:sldId id="647" r:id="rId26"/>
    <p:sldId id="648" r:id="rId27"/>
    <p:sldId id="340" r:id="rId28"/>
    <p:sldId id="374" r:id="rId29"/>
    <p:sldId id="329" r:id="rId30"/>
    <p:sldId id="330" r:id="rId31"/>
    <p:sldId id="331" r:id="rId32"/>
    <p:sldId id="332" r:id="rId33"/>
    <p:sldId id="399" r:id="rId34"/>
    <p:sldId id="649" r:id="rId35"/>
    <p:sldId id="337" r:id="rId36"/>
    <p:sldId id="375" r:id="rId37"/>
    <p:sldId id="380" r:id="rId38"/>
    <p:sldId id="384" r:id="rId39"/>
    <p:sldId id="381" r:id="rId40"/>
    <p:sldId id="369" r:id="rId41"/>
    <p:sldId id="655" r:id="rId42"/>
    <p:sldId id="654" r:id="rId43"/>
    <p:sldId id="287" r:id="rId44"/>
    <p:sldId id="288" r:id="rId45"/>
    <p:sldId id="657" r:id="rId46"/>
    <p:sldId id="658" r:id="rId47"/>
    <p:sldId id="659" r:id="rId48"/>
    <p:sldId id="660" r:id="rId49"/>
    <p:sldId id="661" r:id="rId50"/>
    <p:sldId id="662" r:id="rId51"/>
    <p:sldId id="679" r:id="rId52"/>
    <p:sldId id="663" r:id="rId53"/>
    <p:sldId id="681" r:id="rId54"/>
    <p:sldId id="682" r:id="rId55"/>
    <p:sldId id="684" r:id="rId56"/>
    <p:sldId id="683" r:id="rId57"/>
    <p:sldId id="664" r:id="rId58"/>
    <p:sldId id="665" r:id="rId59"/>
    <p:sldId id="666" r:id="rId60"/>
    <p:sldId id="668" r:id="rId61"/>
    <p:sldId id="301" r:id="rId62"/>
    <p:sldId id="302" r:id="rId63"/>
    <p:sldId id="303" r:id="rId64"/>
    <p:sldId id="305" r:id="rId65"/>
    <p:sldId id="686" r:id="rId66"/>
    <p:sldId id="673" r:id="rId67"/>
    <p:sldId id="677" r:id="rId68"/>
    <p:sldId id="671" r:id="rId69"/>
    <p:sldId id="672" r:id="rId70"/>
    <p:sldId id="676" r:id="rId71"/>
    <p:sldId id="304" r:id="rId72"/>
    <p:sldId id="395" r:id="rId73"/>
    <p:sldId id="365" r:id="rId74"/>
    <p:sldId id="402" r:id="rId75"/>
    <p:sldId id="366" r:id="rId76"/>
    <p:sldId id="680" r:id="rId77"/>
    <p:sldId id="293" r:id="rId78"/>
    <p:sldId id="378" r:id="rId79"/>
    <p:sldId id="311" r:id="rId80"/>
    <p:sldId id="675" r:id="rId81"/>
    <p:sldId id="312" r:id="rId82"/>
    <p:sldId id="271" r:id="rId83"/>
    <p:sldId id="397" r:id="rId84"/>
    <p:sldId id="400" r:id="rId85"/>
    <p:sldId id="259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0000" autoAdjust="0"/>
  </p:normalViewPr>
  <p:slideViewPr>
    <p:cSldViewPr>
      <p:cViewPr>
        <p:scale>
          <a:sx n="109" d="100"/>
          <a:sy n="109" d="100"/>
        </p:scale>
        <p:origin x="1472" y="-4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Sheet1!$A$1:$A$30</c:f>
              <c:numCache>
                <c:formatCode>General</c:formatCode>
                <c:ptCount val="30"/>
                <c:pt idx="0">
                  <c:v>1.0</c:v>
                </c:pt>
                <c:pt idx="1">
                  <c:v>3.0</c:v>
                </c:pt>
                <c:pt idx="2">
                  <c:v>1.0</c:v>
                </c:pt>
                <c:pt idx="3">
                  <c:v>4.0</c:v>
                </c:pt>
                <c:pt idx="4">
                  <c:v>5.0</c:v>
                </c:pt>
                <c:pt idx="5">
                  <c:v>2.0</c:v>
                </c:pt>
                <c:pt idx="6">
                  <c:v>0.0</c:v>
                </c:pt>
                <c:pt idx="7">
                  <c:v>1.0</c:v>
                </c:pt>
                <c:pt idx="8">
                  <c:v>5.0</c:v>
                </c:pt>
                <c:pt idx="9">
                  <c:v>9.0</c:v>
                </c:pt>
                <c:pt idx="10">
                  <c:v>8.0</c:v>
                </c:pt>
                <c:pt idx="11">
                  <c:v>0.0</c:v>
                </c:pt>
                <c:pt idx="12">
                  <c:v>9.0</c:v>
                </c:pt>
                <c:pt idx="13">
                  <c:v>3.0</c:v>
                </c:pt>
                <c:pt idx="14">
                  <c:v>7.0</c:v>
                </c:pt>
                <c:pt idx="15">
                  <c:v>4.0</c:v>
                </c:pt>
                <c:pt idx="16">
                  <c:v>8.0</c:v>
                </c:pt>
                <c:pt idx="18">
                  <c:v>1.0</c:v>
                </c:pt>
                <c:pt idx="20">
                  <c:v>1.0</c:v>
                </c:pt>
                <c:pt idx="23">
                  <c:v>6.0</c:v>
                </c:pt>
                <c:pt idx="24">
                  <c:v>5.0</c:v>
                </c:pt>
                <c:pt idx="25">
                  <c:v>3.0</c:v>
                </c:pt>
                <c:pt idx="26">
                  <c:v>4.0</c:v>
                </c:pt>
                <c:pt idx="27">
                  <c:v>8.0</c:v>
                </c:pt>
                <c:pt idx="28">
                  <c:v>5.0</c:v>
                </c:pt>
                <c:pt idx="29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3FC-46D4-BAE8-7B7FAF88D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"/>
        <c:axId val="590783904"/>
        <c:axId val="267357152"/>
      </c:barChart>
      <c:catAx>
        <c:axId val="590783904"/>
        <c:scaling>
          <c:orientation val="minMax"/>
        </c:scaling>
        <c:delete val="1"/>
        <c:axPos val="b"/>
        <c:majorTickMark val="out"/>
        <c:minorTickMark val="none"/>
        <c:tickLblPos val="none"/>
        <c:crossAx val="267357152"/>
        <c:crosses val="autoZero"/>
        <c:auto val="1"/>
        <c:lblAlgn val="ctr"/>
        <c:lblOffset val="100"/>
        <c:noMultiLvlLbl val="0"/>
      </c:catAx>
      <c:valAx>
        <c:axId val="267357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5907839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Relationship Id="rId2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Relationship Id="rId2" Type="http://schemas.openxmlformats.org/officeDocument/2006/relationships/image" Target="../media/image25.wmf"/><Relationship Id="rId3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4" Type="http://schemas.openxmlformats.org/officeDocument/2006/relationships/image" Target="../media/image95.wmf"/><Relationship Id="rId1" Type="http://schemas.openxmlformats.org/officeDocument/2006/relationships/image" Target="../media/image92.wmf"/><Relationship Id="rId2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Relationship Id="rId3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Relationship Id="rId3" Type="http://schemas.openxmlformats.org/officeDocument/2006/relationships/image" Target="../media/image10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4" Type="http://schemas.openxmlformats.org/officeDocument/2006/relationships/image" Target="../media/image110.wmf"/><Relationship Id="rId1" Type="http://schemas.openxmlformats.org/officeDocument/2006/relationships/image" Target="../media/image107.wmf"/><Relationship Id="rId2" Type="http://schemas.openxmlformats.org/officeDocument/2006/relationships/image" Target="../media/image10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Relationship Id="rId2" Type="http://schemas.openxmlformats.org/officeDocument/2006/relationships/image" Target="../media/image12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12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4" Type="http://schemas.openxmlformats.org/officeDocument/2006/relationships/image" Target="../media/image128.wmf"/><Relationship Id="rId1" Type="http://schemas.openxmlformats.org/officeDocument/2006/relationships/image" Target="../media/image125.wmf"/><Relationship Id="rId2" Type="http://schemas.openxmlformats.org/officeDocument/2006/relationships/image" Target="../media/image12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Relationship Id="rId2" Type="http://schemas.openxmlformats.org/officeDocument/2006/relationships/image" Target="../media/image131.wmf"/><Relationship Id="rId3" Type="http://schemas.openxmlformats.org/officeDocument/2006/relationships/image" Target="../media/image1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Relationship Id="rId2" Type="http://schemas.openxmlformats.org/officeDocument/2006/relationships/image" Target="../media/image13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Relationship Id="rId2" Type="http://schemas.openxmlformats.org/officeDocument/2006/relationships/image" Target="../media/image14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4" Type="http://schemas.openxmlformats.org/officeDocument/2006/relationships/image" Target="../media/image145.wmf"/><Relationship Id="rId1" Type="http://schemas.openxmlformats.org/officeDocument/2006/relationships/image" Target="../media/image142.wmf"/><Relationship Id="rId2" Type="http://schemas.openxmlformats.org/officeDocument/2006/relationships/image" Target="../media/image14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Relationship Id="rId2" Type="http://schemas.openxmlformats.org/officeDocument/2006/relationships/image" Target="../media/image152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Relationship Id="rId2" Type="http://schemas.openxmlformats.org/officeDocument/2006/relationships/image" Target="../media/image15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Relationship Id="rId2" Type="http://schemas.openxmlformats.org/officeDocument/2006/relationships/image" Target="../media/image160.wmf"/><Relationship Id="rId3" Type="http://schemas.openxmlformats.org/officeDocument/2006/relationships/image" Target="../media/image16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4" Type="http://schemas.openxmlformats.org/officeDocument/2006/relationships/image" Target="../media/image53.wmf"/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1" Type="http://schemas.openxmlformats.org/officeDocument/2006/relationships/image" Target="../media/image55.wmf"/><Relationship Id="rId2" Type="http://schemas.openxmlformats.org/officeDocument/2006/relationships/image" Target="../media/image5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2-24T07:19:10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1582 82 128,'0'-1'4,"0"0"1,0 0-1,-1 0 1,1 1-1,0-1 1,0 0-1,0 0 0,-1 0 1,1 1-1,0-1 1,-1 0-1,1 0 1,-1 1-1,1-1 0,-1 0-4,-6-5 98,0 2 43,-1 0 75,3 1-6,-4 1 217,1 2 98,0-1 10,1-1 52,0-1-122,1 0-37,-2 0-37,1 0-34,-9-2 263,0 0-113,-5 0-24,1 1-114,-5-1-36,-9-2 39,-9 4 24,2 3-60,16 1-150,-2-1-33,1 2-35,13 0-61,1 0 0,-1 0 1,0 1-1,1 1 0,-1 1-57,-21 9 147,-15 12-24,11-4-39,-1 2-84,3 0 65,8-3-19,-12 13-46,-58 61 18,72-69-18,22-21 0,-28 26-6,2 1 1,1 2 0,-17 26 5,-11 31-171,-14 34 171,21-24-37,46-93 34,-50 111-9,3 10 64,41-101-31,-42 123 29,23-59-73,-8 52 23,-46 319-117,68-362 101,-9 72-139,5 62 155,13-59 16,3-95 9,-7 202 62,2-7-57,0-6 41,8-219-60,3 205 102,10-86 67,12 17 86,14 1-100,-4-52-91,7-5 5,-4-9-43,-24-85-24,5 5-13,-10-22 9,10 21 56,2-1 0,2-1 0,2 0 0,1-2 0,25 27-65,-17-22 24,30 36 31,-18-25 15,29 30 69,-22-12-58,-22-29-13,18 18-68,-37-46 11,11 10 26,-2 1 1,-1 0-1,-1 2 0,11 20-37,16 36 8,68 133-26,-71-120 32,-7 2 41,-7-18 24,16 53 2,-37-105-36,-2 0 1,0 4-46,-1 18 90,-1-25-52,0-9 8,-2 1 0,0-1 0,-1 4-46,-1 8 129,0 35 255,0-24-230,0-37-146,0-1 0,0 1 0,0-1 0,0 0 0,0 1 0,-1-1 0,1 1 0,0-1 0,-1 1 0,1-1-8,-11 12 43,10-12-46,1-1 1,0 1 0,-1-1 0,0 0 0,1 1-1,-1-1 1,1 0 0,-1 0 0,1 1 0,-1-1-1,0 0 1,1 0 0,-1 0 0,1 0 0,-1 0-1,0 0 1,1 0 0,-1 0 0,1 0-1,-1 0 1,0 0 0,1 0 0,-1 0 0,1 0-1,-1-1 1,0 1 2,1 0-6,-11 0-125,4 0 66,-4-3-22,0-7-62,-2 5 90,-2 0-17,-2-4-51,5 2 66,-19-15-58,13 1 129,-1-6 16,-8 6-31,6-6-43,-6 6 37,17 7 55,-1 1 40,2 5-25,-1 1 40,-25-13 321,19 13-286,4 1-87,1 1-64,10 4 16,0 1 0,0 0 0,1-1 0,-1 1 0,0-1 0,1 1 0,-1-1 0,0 0 0,1 1 0,-1-1 0,1 0 0,-1 1 0,1-1 0,-1 0 0,1 0 0,-1 0 1,2 1-6,0-1 0,-1 1 1,1-1-1,0 1 0,0 0 0,0 0 1,-1-1-1,1 1 0,0 0 1,0 0-1,0 0 0,0 0 1,-1 0-1,1 0 0,0 0 1,0 0-1,0 0 0,0 0 6,10 3 1,5 8 58,-14-10-41,0 0 0,1 1 0,-1-1 0,0 1 0,0-1 0,0 1 0,0 0 0,-1 0 0,2 1-18,10 18 121,3 7-36,-2-11-56,1-1 1,12 10-30,-5-5 10,34 37-6,24 24 38,-25-33-50,-20-21-13,12 11 13,-36-28 27,-1-1-1,0 1 0,2 5-18,1 1 23,-1 0 26,-3-6 22,-1-2 25,1 1 44,-5-7-92,1 2 94,-2-3 75,0-5 93,1-4 113,-4 7-411,6-14 395,-3 0-109,0-2-54,-2-9-26,0-1-68,1 6-22,-1 11-81,4-28 93,1-3-67,2-20-61,-2 1-76,-2 10-35,4-28-68,-4 52 68,2-2-37,3-12-188,-1 13 70,-1 4 5,0-1-44,0-1-65,1-1-68,-1-1-77,1-2-87,-2 3-4,1-1-73,0-8-205,5-17-515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2-24T07:19:2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3150 337 2304,'6'-1'342,"-1"0"-59,-1-1-54,1 0-51,1-1 9,0 1-99,-4 2-44,0 1-33,5 2-89,-1 0 36,0-1 110,-1-1 87,-2 0-35,0-1 34,2 0 85,0-1 39,2 2 34,8 2 400,-13-3-648,8 3 275,12 3 380,-13-4-417,-1-1-7,1-1 54,2 1 66,1-1 78,14 0 64,8 0-24,-16 0-312,-1 0-44,6-1-25,-3-1-118,47-8 212,-21 5-71,9-1 156,4-2-331,-48 6 30,68-15 180,9-9 36,18 4 42,9-4-59,-35 11-116,90-21 99,-82 15-118,41-2 3,86-5 51,-146 20-81,-57 7-55,112-16 168,-79 7-84,32-4 106,59 3 177,-24-8-174,-62 10-31,46-3-174,-19 9 83,0 3 1,16 5-84,14 6 35,-38-2-31,49 7 49,-71-8 15,0 2-1,40 14-67,-49-11 31,0 2 0,0 1 0,-1 3 0,-2 0 0,13 11-31,56 47 53,-52-41-16,16 10 49,12 18 107,-43-34-77,14 10 65,25 21 641,47 48-822,-27-5 446,-32-31-227,-11-10-116,72 88-7,-52-55-22,33 61-74,97 200-42,-122-189 47,-7 6 50,-2 10 63,-10-26 66,-19-56 12,4-2 68,101 185 676,-133-258-857,23 51 99,7 36-17,-20-34-104,0 34-38,-12-52 5,-7-33 15,1 22-43,-3 16-89,-4 51 89,-1-48 72,1 8 47,0-26 24,-3-21-52,-5-5-86,6-21-16,1-3 3,1 1-1,-1 0 1,1 0-1,0-1 1,-1 1-1,1 0 1,0 0-1,1 1 9,-1-2-1,0 0-1,0 0 0,0 0 1,0 0-1,0-1 1,0 1-1,0 0 1,-1 0-1,1 0 0,-1 0 1,0 1 1,-1 0 16,-1 1-48,-16 16-344,16-17 336,-1 2-63,4 1 58,-1-1 6,0-5 32,1 1 0,-1-1 1,0 0-1,1 1 0,-1-1 0,0 0 0,0 1 1,1-1-1,-1 0 0,0 0 0,0 1 0,1-1 1,-1 0-1,0 0 0,0 0 0,1 0 0,-1 0 1,0 0-1,0 0 0,1 0 0,-1-1 0,0 1 0,0 0 1,1 0-1,-1-1 7,-19-8-104,14 5 95,-18-5-21,2-1 28,-3-12 0,13 12-22,1 3-22,5 4 9,0-1 0,1 1 0,0-1 0,0 0 0,0 0 0,1-1 0,-1 0 0,1 1 0,-1-3 37,-4-7-42,-22-33-21,18 23 80,5 0 44,7 22-55,-1-7 53,0 1-1,-1 0 1,0 0-1,-2-5-58,4 9 22,0 1-1,0-1 1,0 0-1,1 1 1,0-1-1,0 1 0,0-1 1,0 0-1,1-1-21,-1-3 63,0 6 39,0-1 10,0 3-110,0-1 1,0 1 0,0 0-1,0-1 1,0 1 0,0 0-1,0-1 1,0 1 0,0 0-1,0-1 1,0 1 0,0 0-1,0 0 1,0-1 0,0 1-1,0 0 1,1-1 0,-1 1-1,0 0 1,0-1 0,0 1-1,1 0 1,-1 0 0,0 0-1,0-1 1,1 1-3,12 11 43,-9-7-19,-1 1 0,1 0 1,-1 0-1,0 0 0,0 1 1,0-1-1,-1 1 0,0-1 0,0 1 1,0 0-1,-1 0 0,1 4-24,0 0 31,0-1 1,1 1-1,0-1 0,3 6-31,22 35 292,14 15-292,-22-34 36,-3-3-44,-10-17 26,0 0 1,1 0 0,5 5-19,16 15 111,-24-26-86,23 28 111,-11-8-11,-7-14-33,-2-9 58,-6-3-115,-1 0 0,1 1 0,-1-1 0,1 0 0,-1 0 1,1 0-1,-1 0 0,0 0 0,0 0 0,1-1 0,-1 1-35,15-13 284,3 0-145,-1-2-39,1-5 70,9-12-170,-3 3 76,-6 6 26,13-21-102,14-29-7,-23 36-46,1 0-37,3-6-136,-15 22 67,-1 0-33,-1 0-35,0-1-36,-2 0-39,0 0-41,-1 0-41,0 0-45,-1-1-46,-1 0-47,0-1-50,-1 1-52,0-1-53,0-1-55,-1 2-70,0-1-80,1-5-253,2-16-654</inkml:trace>
  <inkml:trace contextRef="#ctx0" brushRef="#br0" timeOffset="9407.364">3613 1439 1152,'0'0'384,"0"0"-249,0 0-57,3 0-24,2 0 140,-1 0 39,6 0 334,-2 0-6,0 0 57,19 0 1567,-16 0-1288,1 0-84,-6 0-462,0 0-47,0 0-78,0 0-47,-1 0-52,1 0-58,0 0-63,0 0-66,-1 0-73,1 0-77,2 0 359,0-1 0,-1 0 0,1-1 0,5-1-149,16-4 378,-8 5-98,27 2 67,2 0-105,10 0-44,25 0 22,-75 0-193,20 1 123,1 1 0,14 4-150,-10 0 116,0 1 0,0 3-116,0 1 170,28 13-170,-33-10 114,27 17-114,-37-19 81,-2 1-1,1 1 1,-2 1-1,0 0 1,2 4-81,20 23 147,-38-41-146,64 72 156,-38-41-82,-2 1 1,12 20-76,-20-23 34,-1 1-1,-2 1 1,5 16-34,13 48 32,-15-35-92,-3 0-1,-3 2 1,-2 8 60,-4-25-53,-1 45 53,-5-57 13,-1-1 0,-7 32-13,-11 34 71,-9 12 180,-5 2-251,8-37 41,-5 7-17,-3-4-72,-12 13-74,20-48 3,-1-2 0,-6 4 119,-21 22-380,-57 53 380,-70 55-383,112-117 225,0-5 37,-3-5 42,-2-1 48,70-45 31,-74 49 5,19-13 65,-1-1 65,-1 0 75,0-3 85,-47 22 1362,-65 21-1657,-28 0 1169,130-52-896,-3-1-70,-3-2-54,-5-4-38,76-17-103,-123 24 78,-177 26-36,-99 1-44,232-26 26,102-13-94,46-7 17,0 0-1,1 2 1,-4 2 45,-82 33-162,28-11 111,62-25 48,-1-1 0,-1-1 3,-27 10 11,6 7 23,-2 2-46,45-25 12,-11 6-10,0 0 1,1 0 0,0 1-1,-1 0 10,-14 19-34,10-9 10,4-7 4,-1 0 1,0-1-1,-8 4 20,-15 12-5,16-10 5,-11 14 0,-4 4 0,-21 7-1,38-28 17,-1 1 0,1 1 1,-4 5-17,16-13-4,-1 0 0,0-1 0,0 0 0,-5 3 4,-3-1-10,10-4 9,-1-1 0,0 1 0,1 0 0,0 0 0,0 0 0,0 1 0,0-1-1,0 1 1,1 0 0,0 0 0,-1 0 1,-6 11 63,-2-2-1,0 0 0,-1 0 1,-7 5-63,-6 6 81,24-21-140,-1 0-37,-8 7-10,9-7 47,2-3-32,-2 0 160,1 0-42,-1 0-40,1 0-34,-1 0-96,-1 0-63,-6 0-637,5 0 535,2 0 191,0 0 39,0 0 46,0 0 54,2 0 77,0 3 53,-2 5 84,-4-4-43,-2-3-41,-1-1-34,4 0-71,0 3 87,-6 10-17,6 0-53,-2-8-57,3-2-28,2 8-34,2-11 48,0 1 1,0-1 0,0 1 0,0-1-1,0 1 1,0-1 0,0 1 0,0-1 0,0 1-1,0-1 1,0 1 0,0-1 0,0 1-1,0-1 1,-1 1 0,1-1 0,0 1 0,0-1-1,-1 1 1,1-1 0,0 0 0,-1 1 0,1-1-1,0 1 1,-1-1 0,1 0 0,0 1-1,-1-1 1,1 0 0,-1 0 0,1 1 0,-1-1 6,-6 4-89,2 7 14,5-11 73,-1 1 1,0-1 0,1 0-1,-1 1 1,0-1-1,1 0 1,-1 0 0,0 1-1,1-1 1,-1 0-1,0 0 1,1 0-1,-1 0 1,0 0 0,0 0 1,1 0 0,0 0 1,0 0 0,0 0 0,0 0 0,0 0 0,0 0 0,0 0 0,0 0 0,0 0 0,0 0 0,-1 0 0,1 0 0,0 0 0,0 0 0,0 0 0,0 0-1,0 0 1,0 0 0,0 0 0,0 0 0,0 0 0,0 0 0,0 0 0,-1 0 0,1 0 0,0 0 0,0 0 0,0 0 0,0 0 0,0 0 0,0 0-1,0 0 1,0 0 0,0 0 0,0 1 0,0-1 0,0 0 0,0 0 0,0 0 0,0 0 0,0 0 0,0 0 0,0 0 0,0 0 0,0 0 0,0 0 0,0 1-1,0-1 1,0 0 0,0 0 0,0 0 0,0 0 0,0 0 0,0 0 0,0 0 0,0 0 0,0 0-1,0 1 6,0-1-4,0 1 0,1-1 0,-1 1 1,0 0-1,0-1 0,0 1 0,0-1 1,0 1-1,0 0 0,0-1 0,0 1 1,0 0-1,0-1 0,0 1 0,0-1 1,-1 1-1,1 0 0,0-1 0,0 1 0,-1-1 1,1 1-1,0-1 0,-1 1 0,1-1 1,0 1-1,-1-1-2,-12 11-5,-3-2 5,15-6 0,-1 1 0,-5 1-6,7-5 3,-1 0 1,1 0-1,0 1 1,-1-1-1,1 0 0,0 0 1,-1 1-1,1-1 1,0 0-1,-1 0 1,1 1-1,0-1 0,0 0 1,-1 1-1,1-1 1,0 1-1,0-1 1,-1 0-1,1 1 0,0-1 1,0 1-1,0-1 1,0 0-1,0 1 1,0-1-1,0 1 0,0-1 1,0 0-1,0 1 1,0-1-1,0 1 3,0 2-48,0-3-10,0 0 15,0 0 80,0 0 1,0 0-1,0 0 16,0 0-15,0 0-38,0 0-123,0 0-10,0 0 15,0 0 38,0 0-5,0 0 37,0 0 96,0 0 37,0 0-37,3 0-85,7 0 16,-7 0 53,-3 0-48,0 0 0,0 0 48,0 0-59,0-9-60,0-12-173,3 16 154,7-8 58,-9 11 45,-1 1 0,1 0 1,-1-1-1,0 1 0,1-1 1,-1 1-1,0-1 0,0 1 1,0-1-1,0 1 3,0-15-5,2-13-25,-2 28 28,0 1-1,0 0 1,0 0 0,1 0 0,-1-1 0,0 1 0,0 0-1,0 0 1,0 0 0,0 0 0,1-1 0,-1 1-1,0 0 1,0 0 0,0 0 0,0 0 0,1 0 0,-1 0-1,0-1 1,0 1 0,0 0 0,1 0 0,-1 0-1,0 0 1,0 0 0,1 0 0,-1 0 0,0 0 0,0 0-1,0 0 1,1 0 0,-1 0 0,0 0 0,0 0 0,0 0-1,1 0 1,-1 0 0,0 0 2,4 1-42,-1-1-91,-3 0 15,0 0 49,0 0 48,0-3 63,0-7 6,0 7 27,0 3-32,0 0-33,0 0-74,0 0 38,0 0 90,-3 0 58,0 0-96,1 0-23,0-1-1,0 1 1,0 0-1,0 0 1,1 0-1,-1 1 1,0-1-1,0 0 1,0 1-1,0-1 1,0 2-3,-3 4 3,2-1 15,-11-3 67,6 0-34,4 3-37,3 13-43,1-11 20,0-7 9,0 1 0,0-1-1,0 1 1,1-1 0,-1 0 0,0 1-1,0-1 1,0 1 0,0-1 0,0 1 0,0-1-1,-1 1 1,1-1 0,0 1 0,0-1 0,0 0-1,0 1 1,0-1 0,-1 1 0,1-1 0,0 0-1,0 1 1,-1-1 0,1 1 0,0-1 0,0 0-1,-1 1 1,1-1 0,-1 0 0,1 0 0,0 1-1,-1-1 1,1 0 0,0 0 0,-1 1 0,0-1 1,1 0-1,0 0 1,-1 0 0,1 0 0,0 1 0,-1-1 0,1 0-1,-1 0 1,1 0 0,0 1 0,0-1 0,-1 0 0,1 1-1,0-1 1,-1 0 0,1 1 0,0-1 0,0 0 0,0 1-1,-1-1 1,1 1-1,-1 2 12,0 0-1,1 1 1,-1-1-1,1 0 1,0 1-1,0-1 1,0 2-12,0 8 10,0-10-74,-4-4 46,-5 2 52,6-1 14,3 5 21,0 3-95,0-8 25,0 0-1,0 0 1,0 0 0,0 0-1,0 0 1,0 1 0,0-1-1,0 0 1,0 0 0,0 0 0,0 0-1,0 0 1,0 0 0,0 0-1,0 0 1,0 0 0,0 1-1,0-1 1,0 0 0,0 0-1,0 0 1,0 0 0,0 0-1,0 0 1,0 0 0,0 0 0,0 0-1,0 0 1,0 0 0,0 0-1,-1 0 1,1 1 0,0-1-1,0 0 1,0 0 0,0 0-1,0 0 1,0 0 0,0 0 0,0 0-1,0 0 1,0 0 0,0 0-1,-1 0 1,1 0 0,0 0-1,0 0 1,0 0 0,0 0-1,0 0 1,0 0 0,0 0 0,0 0-1,0 0 1,0 0 0,-1 0-1,1 0 2,0 0-3,-1 0 1,0 0-1,1 0 0,-1 0 0,0 0 0,0 0 0,1 0 0,-1 0 1,0 0-1,1 1 0,-1-1 0,0 0 0,1 1 0,-1-1 1,1 0 2,-6 11-16,-1-6 39,7-5-23,0 0-1,-1 0 1,1 1 0,-1-1 0,1 0-1,0 0 1,-1 1 0,1-1 0,0 0-1,-1 0 1,1 1 0,0-1 0,0 0 0,-1 1-1,1-1 1,0 0 0,0 1 0,0-1-1,-1 1 1,1-1 0,0 0 0,0 1-1,0-1 1,0 1 0,0-1 0,0 1 0,0-1-1,0 0 1,0 1 0,0-1 0,0 1 0,-3 4-27,-7 6 32,7-8 43,3-3-10,0 0-1,0 0 16,-3 2-5,0 0-35,0 1 24,0 0-42,1-1-39,0 2-53,2 7 82,0-9 9,0 1-47,0-3 10,0 0 102,0 0 63,0 2-84,0 1-12,0-2-61,0 0-10,0 3 81,0 3 69,0 4 96,0-9-169,0-2-48,0 0 0,0 0 69,0 0 32,0 0-21,0 0-21,0 0 10,0 0-5,0 0 27,6 0-33,1 0-36,-4 0 26,-3 0 11,0 0-59,0 0-22,0 0-20,0 0-6,0 0 0,0 0 21,0-2 91,0-13 34,0 8-80,0 2-33,0 3-27,0-1 15,0-24 32,0 25 49,0 2-54,-3 0 0,1-1 14,-17 2 121,11 1-119,1 2-10,-11 4 55,16-7-29,0 0-1,1 1 1,-1-1 0,0 0 0,0 0-1,0 1 1,1-1 0,-1 1-1,1 0 1,-1-1 0,1 2-16,-4 7 71,5-8-66,-1-1 0,1 1 0,-1-1-1,0 0 1,0 1 0,1-1 0,-1 0 0,0 1 0,0-1 0,0 0 0,-1 0 0,1 0 0,0 0-1,0 0 1,-1 0 0,1 0-5,-6 4 25,1 0 0,0 0 1,1 0-1,-1 0 0,1 1 0,0 0 0,-3 5-25,-31 30 118,3-2-28,10 1 2,20-29-77,-1 0 1,0-1 0,-1 0 0,-5 4-16,4-2 36,3 0-35,4-8-8,0-1 1,0 1 0,0-1 0,-1 0 0,1 0 0,-1 1 6,-7 7-1,9-10 4,0 1 0,0-1 1,1 0-1,-1 1 0,1-1 1,-1 0-1,1 1 1,-1-1-1,1 1 0,0-1 1,0 1-1,0-1 1,0 2-4,0 2 0,0-3-1,-14 23-41,14-24-33,0 0 35,-1 0 39,1 4 232,0-4-218,0 0-57,0 0-77,0 0-95,0 0 8,-1 0-57,1 0-63,0 0-69,-1 0 151,0-1 58,0 0 50,-1 0 42,0-1 3,-4-1 30,5 1 20,1 1-39,0 0 51,-1-1 0,1 0 1,-1 0-1,1 0 0,-1 0 0,1 0 1,0 1-1,0-1 0,-1 0 0,1 0 0,0 0 1,0 0-1,0 0 0,0 0 0,0 0 1,0 0 30,1-14-276,0-2 44,-2 10 160,-1 0 35,0 3 31,0 0 0,0-1 0,0 1 1,1 0-1,-1-1 0,1 0 0,1 1 1,-1-1-1,0 0 0,1 1 0,0-1 1,0 0-1,1 0 6,-1-16 170,0 0-103,0 3-73,0 0-42,0-40-232,0 33 187,0 0 74,0 12 50,0 0 33,0 2 27,0 0 35,0 0 37,0 0 43,0 0 45,0-1 50,0 1 52,0 0 57,0 9-96,0 2-74,1 3-115,-1 2-51,0 0-36,-1 5-37,1-1 1,-1 5-42,0 1-1,-1 0 1,-3 12 40,0-3-23,0 24 13,-6 3 20,6 5 49,-6-14 10,6 12-74,-6-14 0,9-14 16,0 1 1,2 0-1,1 9-11,0-1 46,-1-35-44,0 1 1,-1-1 0,1 0 0,0 0 0,0 0 0,0 0 0,0 0-1,0 0 1,0 1 0,0-1 0,0 0 0,0 0 0,0 0 0,0 0 0,0 0-1,0 1 1,0-1 0,0 0 0,0 0 0,0 0 0,0 0 0,0 0-1,0 0 1,0 1 0,0-1 0,0 0 0,0 0 0,0 0 0,0 0-1,0 0 1,0 0 0,1 1 0,-1-1 0,0 0 0,0 0 0,0 0 0,0 0-1,0 0 1,0 0 0,0 0 0,1 0 0,-1 0 0,0 0 0,0 1-1,0-1 1,0 0 0,0 0 0,0 0 0,1 0 0,-1 0 0,0 0-1,0 0 1,0 0 0,0 0-3,19 0 314,0 0-59,0-1-50,0 0-42,4 0-13,0-1-37,-6-1 18,1 0 0,14-5-131,51-19 272,10 6-70,-32 4-107,-21 5-67,-9 3-28,55-17-64,-26 2-32,-16 6-43,-23 10-17,-1 1 40,39-12-145,-30 9 76,-14 6 56,0-1-36,5-2-119,0-1-91,-3 1-19,1 0-83,-1-1-94,1-1-102,5-2-279,11-6-554,-27 13 1180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2-24T07:19:3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1455 2816,'-1'-13'459,"1"-8"231,3 1-271,3 6-351,0-8-37,-5 12 17,0-2 40,-1 10-79,0-1 0,1 1 1,-1 0-1,1 0 0,-1 0 1,1-1-1,0 1 0,0 0 1,0 0-10,18-28 14,-12 21 0,-3 2-13,1 1 0,1 0 1,-1 0-1,1 0 1,2-1-2,3-3 9,-1 0 26,0 3 65,-2 1 55,0 1 46,4-2 161,-8 4-202,0 1 46,4-3 315,-3 2-123,15-8 1301,-15 8-1302,0 1-61,1-1 173,1 0 70,-4 0-265,-2 0-42,1 0-34,0 1-41,2 1-42,2 0-40,-4 1-75,0 0-1,0 1 1,0-1 0,0 0 0,0 1 0,0-1 0,0 1 0,0 0 0,0 0 0,0 0 0,-1-1 0,2 2-40,0 0 63,0 0 0,0 1 1,-1-1-1,1 1 1,-1 0-1,2 2-63,13 21 286,-4 1-89,-6-12-115,1 1-2,34 70 308,-15-23-206,-2-4 1,20 33-183,-24-54 25,19 23-25,5-2-28,-9-18 123,7 3-95,44 36 95,-29-32-123,-56-46 26,45 35-46,-14-15-20,-3-4-28,4-1-48,-12-8 78,2 1-91,2 0-99,1-1-108,0-1-115,0-1-125,-14-5 253,-1 0-35,1-1-35,-2-1-36,0 0-69,0-2-55,1-1-167,5-2-434,-17 5 1174</inkml:trace>
  <inkml:trace contextRef="#ctx0" brushRef="#br0" timeOffset="359.412">1024 1263 7808,'-9'5'896,"0"-1"-113,1 0-159,0 0-81,0 0-76,0 0-70,1 1-64,-1 0-57,1 1-53,-1 1-45,0 1 180,0-2-86,1-1-71,0-1-53,1 0-64,0 0 1,0 0 0,0 0 0,1 1-1,-2 2-84,1-1 33,-17 16 34,11-11-53,0 0-1,-1-2 1,0 1 0,-4 0-14,9-5 16,0 1 0,0-1 0,0 1 0,0 2-16,-19 24 96,1-10-14,17-15-43,0 0 1,0 1-1,1 0 1,-5 6-40,-16 26 58,18-24-47,1 0 0,1 1 0,1 0 0,1 1 1,-2 6-12,-1 17 51,4 10-19,4-34-28,-1-6-2,2 0 1,0 0-1,0 0-2,6 32 14,-2-22-7,1 12-1,-1-3-6,2 0 0,2 5 0,21 70-52,-11-53-22,2-7-40,-8-27-153,1-5-36,-1-3-34,-1-4-34,-9-5 315,7 3-632,-1-2-91,1-2-237,4-4-586,-1-4 40,-5 2 617,0 1 252,-2 0 115,0 1 225,-1 1 95,6-6-410,-1 1 61,3-3-62,7-7-267</inkml:trace>
  <inkml:trace contextRef="#ctx0" brushRef="#br0" timeOffset="2031.468">1711 1838 6784,'3'0'598,"0"0"-63,0 0-58,0 0-56,0 0-52,1 0-48,-1 0-44,1 0-42,0 0-1,0 0-49,1 0-40,-1 0-37,5 0 46,3 0-53,-10 0-79,1 0 1,-1 0-1,0-1 1,1 1-1,-1-1 1,0 0-1,0 1 1,1-1-1,-1 0 1,0 0-1,1-2-22,7-2 130,3 0 47,16-5-1,6-1-26,-24 7-97,-1-1 0,0-1 1,1 0-54,-6 3 16,0 0 1,0 1 0,1 0 0,-1 0-1,1 0 1,-1 1 0,1-1 0,0 2 0,-1-1-1,3 0-16,13-1 46,36-12 90,2 2 27,-36 9-68,3 2 34,0 1 196,17-2-325,-2-4 224,-20 2-22,-1 2 1,15 0-203,49 2 273,113 0 558,-129 0-623,-56 0-132,1 1 0,-1 0 1,0 1-1,9 2-76,7 4 101,-11-3-64,-1-1 0,15 1-37,-1 0 27,-6 1 15,-4-1 30,2-3 33,-18-2-81,-1 0 1,1 1-1,-1-1 1,1 1-1,-1 0 1,2 0-25,17 9 226,-20-10-197,0 1 0,1 0 0,-1-1 0,0 1 0,0-1 1,1 0-1,-1 0 0,2 0-29,11 0 115,-7-1-63,-5 1 38,-3 0-15,0 3-80,0 13 15,0-6-138,0-10 31,0-4-10,1 1 71,0 0 42,0 0 42,4-5-70,-4 6 17,0 1 1,0-1 0,0 1-1,-1-1 1,1 1 0,0-1 0,-1 0-1,1 1 1,-1-1 0,0 0 0,1-1 4,-1 3 0,0 0 1,0 0 0,0 0 0,0-1 0,0 1 0,0 0 0,0 0 0,0 0 0,0 0 0,0 0 0,0 0 0,0 0 0,0 0 0,0 0 0,0 0-1,0-1 1,0 1 0,0 0 0,0 0 0,0 0 0,0 0 0,0 0 0,0 0 0,0 0 0,0 0 0,0 0 0,0 0 0,0 0 0,0 0 0,0-1 0,0 1-1,1 0 1,-1 0 0,0 0 0,0 0 0,0 0 0,0 0 0,0 0 0,0 0 0,0 0 0,0 0 0,0 0 0,0 0 0,0 0 0,1 0 0,-1 0-1,0 0 1,0 0 0,0 0 0,0 0 0,0 0 0,0 0 0,0 0 0,0 0 0,0 0 0,0 0 0,1 0-1,5-1 30,10-7-97,-12 4 88,-1 1-42,0 1-17,7-9-20,-4 8 4,30 3 145,-30 0-80,-3 0 69,-1 0-6,-1 0-76,0 0 1,-1 0-1,1 0 0,0 0 0,-1 0 0,1 0 0,0-1 1,-1 1-1,1 0 0,0-1 0,-1 1 0,1 0 1,-1-1-1,1 1 0,-1 0 0,1-1 0,-1 1 0,1-1 1,-1 1-1,1-1 0,-1 1 0,0-1 0,1 0 2,-1 1-2,0-1 0,1 1-1,-1-1 1,1 1 0,-1-1-1,1 1 1,-1-1 0,1 1-1,-1-1 1,1 1-1,-1 0 1,1-1 0,-1 1-1,1 0 1,0-1 0,-1 1-1,1 0 1,0 0 0,-1 0-1,1-1 1,0 1 0,-1 0-1,1 0 3,2 0 11,-1 0-43,25 0-107,-11 0 139,-11-2 48,-3 0-40,-1 1-1,0 0 1,1 0-1,-1 0 1,1 0-1,-1 0 0,1 0 1,0 0-1,-1 0 1,1 1-1,0-1 1,0 0-1,-1 1 1,1 0-1,1-1-7,2-1-10,6-9-6,-8 8 80,-3 3 58,0 0-85,0 0-95,0 0-43,0 3 26,0 8-90,-1-9 40,-1-2 15,-10 0-260,-20 0-641,22 0 735,-1 0 48,4 0 106,0 0 40,0 0 49,0 0 54,4 0-29,1 0 1,-1 0-1,0 0 1,1-1-1,-1 1 1,1-1-1,-1 0 1,1 1 0,-1-1-1,1 0 1,-2-2 7,-9-2-22,-6 2 35,-12 0 86,7-5-69,18 6-31,-3 0 38,1 0-44,-18 2-115,17 1 123,2-1 64,2 0 78,14 0-149,27 0 131,-20 0-121,-14 0-9,0 0 0,-1 0-1,1 0 1,0-1 0,0 1 0,-1-1 0,1 1-1,0-1 1,0 0 0,-1 0 0,1 0 0,-1 1-1,1-2 6,8-3 3,4 2 46,-9 3-20,2 0 7,13 0 48,-8 0-56,-9-1-26,0 1 0,0 0 0,1 0 0,-1 0 0,0 0 0,1 1 0,-1-1 0,0 1 0,0 0 0,1 0-2,4 4 22,-7-4-17,1 0 0,-1 0 1,1 0-1,-1-1 0,1 1 1,-1 0-1,1-1 0,-1 1 1,1-1-1,0 1 0,-1-1 1,1 0-1,0 0 0,0 0-5,11 3 59,-2 2-52,-10-4-9,1 0 0,-1 0-1,1 0 1,0 0 0,-1 0 0,1-1 0,0 1-1,-1-1 1,1 1 0,0-1 0,0 0 0,0 0 0,0 0 2,4 0 14,-5 0-7,1 0 0,-1-1 0,0 1 0,1 0-1,-1 0 1,0 0 0,1 1 0,-1-1 0,0 0 0,1 0 0,-1 1 0,0-1 0,1 1 0,-1-1 0,0 1-1,0-1 1,0 1 0,2 1-7,3 6 31,-5-6-29,-1-1 1,1 0-1,-1 0 1,1 0-1,0 0 1,0 0-1,0 0 1,-1 0-1,1 0 1,0 0-1,0 0 1,0-1-1,0 1 1,1 0-1,-1-1 1,0 1-1,0-1 1,0 1-1,0-1 1,1 1-1,-1-1 1,1 0-3,-2 0 1,0 0 1,0 0-1,0 0 1,0 0 0,0 0-1,0 0 1,1 0-1,-1 0 1,0 0-1,0 0 1,0 0 0,0 0-1,0 0 1,0 0-1,0 0 1,0 0 0,0 0-1,0 0 1,1 0-1,-1 0 1,0 0 0,0 0-1,0 0 1,0 0-1,0 0 1,0 0 0,0 1-1,0-1 1,0 0-1,0 0 1,0 0-1,0 0 1,0 0 0,1 0-1,-1 0 1,0 0-1,0 0 1,0 0 0,0 0-1,0 0 1,0 1-1,0-1 1,0 0 0,0 0-1,0 0 1,0 0-1,0 0 1,0 0 0,0 0-1,0 0 1,0 0-1,0 0 1,0 1-1,0-1 1,0 0 0,0 0-1,0 0-1,0 4 49,0 1 50,0 13 274,-1-11-250,0-1-73,0-3-82,-28 13 64,5-7-14,2 0 33,7 0 29,-7 1 105,5-2-50,7-3-92,-9 6 93,1-3-45,-8 5-9,-10 6-24,6-3-6,13-3-55,1 0-24,3-7 22,7 4 5,5-9-43,-3 1 130,2-2-129,1 0-21,0 0-38,0 0-44,1 0-50,3 0 57,0-1-99,0 0-89,1 0-77,1-1-168,0-1-77,1 0-206,3-1-514,-2 0 244,-4 2 537,0 0-36,7-7-1371,-10 9 1993</inkml:trace>
  <inkml:trace contextRef="#ctx0" brushRef="#br0" timeOffset="2859.689">3788 1455 6656,'0'0'899,"-1"0"-330,1 0-130,-2 0-42,0 0-43,-1-1-61,1 1-55,1-1-47,-1-1-13,1 0-44,-1-6 136,2 7-119,-3 0 258,3 1-295,-2 0-68,-1 1-19,1-1 10,1 0 42,0 0 30,-1 0 48,1-1 58,0 1 68,1 2-123,0 27-41,1-22-95,0 1 0,0-1 0,0 1 0,1-1 0,0 1-24,6 12 76,8 18 84,-7-4-81,-5-20-67,0 0 0,1 0 0,0-1 1,2 3-13,4 1-27,0-1 1,1 0 0,0-1 0,1 0-1,14 10 27,-22-19-12,-2-3 0,1 0 0,0 1 1,-1-1-1,1 0 0,0-1 1,1 1-1,-1-1 0,0 0 1,1 0-1,-1 0 0,1 0 1,2 0 11,-4-2-6,0 0 0,0 1 1,-1-1-1,1 0 0,0 0 0,0-1 0,-1 1 1,1-1-1,0 1 0,-1-1 0,1 0 1,0 0-1,-1 0 0,1 0 0,-1-1 1,0 1-1,1-1 0,-1 1 0,0-1 0,0 0 1,0 0-1,0 0 6,2-2-17,0-1 0,-1 1-1,1-1 1,-1 1 0,0-3 17,15-28-148,-6 8 9,-6 15 76,-2 6 13,-1-1 1,1 0-1,-2 0 0,3-7 50,-2-1-104,-1 0-1,0-10 105,-1 8-57,4-22-62,1-15 16,-4 6 58,-1 18 25,-1-6 27,-3 1 49,-3 9 21,3 14-12,1-1 38,0-1 51,1-1 65,0 1 13,-1 2 37,-2 2 47,-2-2 57,0 2 210,4 9-367,1 2-77,-1 1-51,0 1-65,-1 2-80,3-3 54,-1-1 1,1 1-1,0 0 1,-1 0-1,1-1 0,0 1 1,0 0-1,0 0 1,0-1-1,1 1 1,-1 0-1,0-1 1,1 1-1,-1 0 1,1-1-1,0 1 1,0 0-1,-1-1 1,2 1 2,4 15-11,-4-4 9,-1 1 0,0-1 0,-1 10 2,0-10-5,0 1 0,1-1 0,2 9 5,4 9-54,3-1 0,7 18 54,7 21-84,-18-49 55,23 67-113,14 14-7,-24-46 84,8 39 65,8 62 47,-5-22 61,-24-108-33,-1 1-1,-2-1 0,0 6-74,-1 20 160,-2-1 34,0-23-72,-2 16 110,0-26 6,-1-1 0,-4 17-238,4-24 96,0-1 0,0 0 0,-1 1 0,0-1 1,-5 6-97,6-11 40,0 1 0,0-1 0,-1 0 0,1 0 0,-1 0 0,-3 1-40,2-1 41,0 0 0,-1 0 0,0-1 0,0 0 0,0 0 0,0-1-1,0 0 1,0 0 0,-1 0 0,1-1 0,-1 0 0,0 0-41,-41-9 186,28 6-152,-19-4-9,31 4-27,1-1 0,-1-1-1,1 0 1,-6-3 2,3 1-12,-38-20-88,-16-9-74,48 25 68,1 0 1,-10-8 105,0-8-148,10 10 18,-6-3-65,6 6 2,4 4 3,0 0-57,1 0-71,0-1-82,1 0-96,1-1-106,1 0-121,5 6 313,0-1-34,0 1-113,2 1-70,-1 0-194,1-2-486</inkml:trace>
  <inkml:trace contextRef="#ctx0" brushRef="#br0" timeOffset="3734.803">2526 273 4864,'0'0'1060,"0"0"-456,0 0-298,0-1-60,-1 0-58,-1 0-59,-5-11 41,3-2-114,2-2-109,2-1-104,-3-5 50,-3 7 55,2 4 40,-10-22 8,5 13 36,3 7 41,0 0 61,5 10-106,-5-11 206,3 8-73,0 0 37,-1 0 41,-1 0 49,-1 1 53,-1 0 58,5 4-332,-5-4 207,0 0 57,2 2 27,-1 0 1,0 0-1,0 0 0,0 0 0,-1 1-358,-5-1 452,6 2-274,-1 1-39,-11 0 303,5-1-189,1 2-48,-3 0-7,-4 3 48,-7 11 89,0 5-53,11-9-152,-8 11 59,2 6-71,3 3-57,3-3-45,8-12 2,0 1 1,2 0 0,0 0 0,-3 18-19,6-23 5,-4 17-20,2 1 1,0 24 14,2 62-86,2-108 78,1 50-72,4-1 37,3-2 33,2 1 10,16 52 53,6 5-53,-22-83 22,13 24-22,3 6 5,-5 1-5,-10-37-2,0-1-33,1 2-62,-1-1-79,-4-9 22,0-1-34,2 5-134,-2 0-48,-5-4 61,1-1-108,2-1-194,-4-12 377,-1 0-41,0 0-55,-2 0-70,0 1 36,0 0-56,0 1-195,0-1-33,-1 0-1411,1-3 1050,-2-1 64,1-1 361,-2 0 60,-1 0-53,1-1 58,-2 1-47,-5-3-220</inkml:trace>
  <inkml:trace contextRef="#ctx0" brushRef="#br0" timeOffset="4031.687">1983 880 8192,'0'0'1093,"0"0"-403,0 0-158,0 0-53,0 0 30,0 0-102,2 1-99,1 0-97,1 1-107,0 0-43,9 5 30,-10-6 59,0 0-33,1 1 35,0-2-81,0-1-77,-1 1 8,0 0 40,18-2 10,9-4-15,-3 0-14,12 0 20,-10 2-1,14-4-42,107-34 87,-127 36-104,16-7-9,-24 8-15,1 0 1,13-2 40,-9 5-46,10-3-60,-26 4 85,-1 0-1,0 0 0,1 0 0,-1-1 0,0 1 1,0-1-1,1 0 22,10-7-168,-8 5 72,0 1-65,0-1-84,-1 2-46,-1-1-95,1 1-113,-3 1 202,1-1-35,-2 2-26,1-1-46,-1 1-40,1-1-36,0 1-134,0 0-35,4 0-1420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63A49-E5FC-4BCC-9EEB-89DE1523899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8576-7A69-4A13-BF5F-2E667F187D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Arthur Samuel(1901-1990)</a:t>
            </a:r>
            <a:r>
              <a:rPr lang="en-US" altLang="zh-CN" sz="12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,1926在MIT拿到硕士学位，之后到Bell Lab工作，二战结束后到UIUC任教，1949年到 IBM工作，在701机器实现了电脑自动下棋程序，IBM的股票一夜之间上升了15点。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 M. Mitchell(1951- ),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1973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1976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年分别从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Stanford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拿到学士学位和博士学位，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2006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年担任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CMU</a:t>
            </a:r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机器学习系主任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机器学习的分类参考了台湾大学机器学习课程：</a:t>
            </a:r>
            <a:r>
              <a:rPr lang="en-US" altLang="zh-CN" dirty="0"/>
              <a:t>《</a:t>
            </a:r>
            <a:r>
              <a:rPr lang="zh-CN" altLang="en-US" dirty="0"/>
              <a:t>机器学习基石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机器学习的分类参考了台湾大学机器学习课程：</a:t>
            </a:r>
            <a:r>
              <a:rPr lang="en-US" altLang="zh-CN" dirty="0"/>
              <a:t>《</a:t>
            </a:r>
            <a:r>
              <a:rPr lang="zh-CN" altLang="en-US" dirty="0"/>
              <a:t>机器学习基石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机器学习的分类参考了台湾大学机器学习课程：</a:t>
            </a:r>
            <a:r>
              <a:rPr lang="en-US" altLang="zh-CN" dirty="0"/>
              <a:t>《</a:t>
            </a:r>
            <a:r>
              <a:rPr lang="zh-CN" altLang="en-US" dirty="0"/>
              <a:t>机器学习基石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84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这页</a:t>
            </a:r>
            <a:r>
              <a:rPr lang="en-US" altLang="zh-CN" dirty="0"/>
              <a:t>ppt</a:t>
            </a:r>
            <a:r>
              <a:rPr lang="zh-CN" altLang="en-US" dirty="0"/>
              <a:t>以后要改进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2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8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76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最小二乘法的几何意义，一定要吃透！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64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19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此处掠过，在学习理论的章节中仔细讲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7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 err="1"/>
              <a:t>softmax</a:t>
            </a:r>
            <a:r>
              <a:rPr lang="zh-CN" altLang="en-US" dirty="0"/>
              <a:t>，观察一下</a:t>
            </a:r>
            <a:r>
              <a:rPr lang="en-US" altLang="zh-CN" dirty="0"/>
              <a:t>-</a:t>
            </a:r>
            <a:r>
              <a:rPr lang="en-US" altLang="zh-CN" dirty="0" err="1"/>
              <a:t>logp</a:t>
            </a:r>
            <a:r>
              <a:rPr lang="en-US" altLang="zh-CN" dirty="0"/>
              <a:t>(</a:t>
            </a:r>
            <a:r>
              <a:rPr lang="en-US" altLang="zh-CN" dirty="0" err="1"/>
              <a:t>y|x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0-1</a:t>
            </a:r>
            <a:r>
              <a:rPr lang="zh-CN" altLang="en-US" dirty="0"/>
              <a:t>分布是，观察一下</a:t>
            </a:r>
            <a:r>
              <a:rPr lang="en-US" altLang="zh-CN" dirty="0"/>
              <a:t>-</a:t>
            </a:r>
            <a:r>
              <a:rPr lang="en-US" altLang="zh-CN" dirty="0" err="1"/>
              <a:t>logp</a:t>
            </a:r>
            <a:r>
              <a:rPr lang="en-US" altLang="zh-CN" dirty="0"/>
              <a:t>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与</a:t>
            </a:r>
            <a:r>
              <a:rPr lang="en-US" altLang="zh-CN" dirty="0"/>
              <a:t>cross-entropy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zh-CN" altLang="en-US" dirty="0"/>
              <a:t>*重点讲解一下，突出与深度神经网络的联系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43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可考虑不提，在机器学习理论中讲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6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额头隆起来，眼睛又大又亮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2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赶进度，要讲深度学习，强化学习，别幽默了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19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此处略讲，稀疏模型中再仔细讲讲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90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6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5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 = prepositional, </a:t>
            </a:r>
            <a:r>
              <a:rPr lang="zh-CN" altLang="en-US" dirty="0"/>
              <a:t>介词</a:t>
            </a:r>
            <a:endParaRPr lang="en-US" altLang="zh-CN" dirty="0"/>
          </a:p>
          <a:p>
            <a:r>
              <a:rPr lang="en-US" altLang="zh-CN" dirty="0"/>
              <a:t>Q = quantity</a:t>
            </a:r>
            <a:r>
              <a:rPr lang="zh-CN" altLang="en-US" dirty="0"/>
              <a:t>，量词</a:t>
            </a:r>
            <a:endParaRPr lang="en-US" altLang="zh-CN" dirty="0"/>
          </a:p>
          <a:p>
            <a:r>
              <a:rPr lang="en-US" altLang="zh-CN" dirty="0"/>
              <a:t>N = noun, </a:t>
            </a:r>
            <a:r>
              <a:rPr lang="zh-CN" altLang="en-US" dirty="0"/>
              <a:t>名词</a:t>
            </a:r>
            <a:endParaRPr lang="en-US" altLang="zh-CN" dirty="0"/>
          </a:p>
          <a:p>
            <a:r>
              <a:rPr lang="en-US" altLang="zh-CN" dirty="0"/>
              <a:t>V = verb, </a:t>
            </a:r>
            <a:r>
              <a:rPr lang="zh-CN" altLang="en-US" dirty="0"/>
              <a:t>动词</a:t>
            </a:r>
            <a:endParaRPr lang="en-US" altLang="zh-CN" dirty="0"/>
          </a:p>
          <a:p>
            <a:r>
              <a:rPr lang="en-US" altLang="zh-CN" dirty="0"/>
              <a:t>R =  pronoun, </a:t>
            </a:r>
            <a:r>
              <a:rPr lang="zh-CN" altLang="en-US" dirty="0"/>
              <a:t>代词</a:t>
            </a:r>
            <a:endParaRPr lang="en-US" altLang="zh-CN" dirty="0"/>
          </a:p>
          <a:p>
            <a:r>
              <a:rPr lang="en-US" altLang="zh-CN" dirty="0"/>
              <a:t>M = numeral, </a:t>
            </a:r>
            <a:r>
              <a:rPr lang="zh-CN" altLang="en-US" dirty="0"/>
              <a:t>数词</a:t>
            </a:r>
            <a:endParaRPr lang="en-US" altLang="zh-CN" dirty="0"/>
          </a:p>
          <a:p>
            <a:r>
              <a:rPr lang="en-US" altLang="zh-CN" dirty="0"/>
              <a:t>C = conjunction, </a:t>
            </a:r>
            <a:r>
              <a:rPr lang="zh-CN" altLang="en-US" dirty="0"/>
              <a:t>连词</a:t>
            </a:r>
            <a:endParaRPr lang="en-US" altLang="zh-CN" dirty="0"/>
          </a:p>
          <a:p>
            <a:r>
              <a:rPr lang="en-US" altLang="zh-CN" dirty="0"/>
              <a:t>F = </a:t>
            </a:r>
            <a:r>
              <a:rPr lang="zh-CN" altLang="en-US" dirty="0"/>
              <a:t>方位词</a:t>
            </a:r>
            <a:r>
              <a:rPr lang="en-US" altLang="zh-CN" dirty="0"/>
              <a:t>, </a:t>
            </a:r>
            <a:r>
              <a:rPr lang="zh-CN" altLang="en-US" dirty="0"/>
              <a:t>“</a:t>
            </a:r>
            <a:r>
              <a:rPr lang="en-US" altLang="zh-CN" dirty="0"/>
              <a:t>fang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2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每个词由若干音素组成（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GMM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每个状态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音素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每个状态由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GMM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来表示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一个词表示成若干个状态（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HMM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8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首先，如下图所示是一个常见的语音识别框架图，语音识别系统的模型通常由声学模型和语言模型两部分组成，分别对应于语音到音节概率的计算和音节到字概率的计算。这里我们要探讨的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GMM-HMM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模型属于其中的声学模型。 而语言模型是用来计算一个句子出现概率的概率模型。它主要用于决定哪个词序列的可能性更大，或者在出现了几个词的情况下预测下一个即将出现的词语的内容，即用来约束单词搜索。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语音识别的主要步骤包括： 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）预处理模块： 对输入的原始语音信号进行处理，滤除掉其中的不重要的信息以及背景噪声，并进行相关变换处理。（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）特征提取：提取出反映语音信号特征的关键特征参数形成特征矢量序列，常用的是由频谱衍生出来的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频率倒谱系数（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。典型地，用长度约为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的帧去分割语音波形，然后从每帧中提取出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特征，共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个数字，用特征向量来表示。（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）声学模型训练：根据训练语音库的特征参数训练出声学模型参数，识别时将待识别的语音的特征参数同声学模型进行匹配，得到识别结果。目前的主流语音识别系统多采用隐马尔可夫模型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进行声学模型建模。（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）语言模型训练：语言建模能够有效的结合汉语语法和语义的知识，描述词之间的内在关系，从而提高识别率，减少搜索范围。对训练文本数据库进行语法、语义分析，经过基于统计模型训练得到语言模型。（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）语音解码：即指语音技术中的识别过程。针对输入的语音信号，根据己经训练好的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声学模型、语言模型及字典建立一个识别网络，根据搜索算法在该网络中寻找最佳的一条路径，这个路径就是能够以最大概率输出该语音信号的词串。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1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0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E938-FE2F-4A62-B95B-A9474B7C79B9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7AD8-5DC4-48B1-85DB-F828800310FF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AEDC-B1B6-4651-8320-C7CEA9D53B64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6F97-1887-40E0-B9EE-BC4456638C9B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8538-DD33-408C-A9E7-EB3D8A34DBA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7D89-46FE-4349-A9DB-0949D5DFEC73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4336D-2C2E-432A-A9D2-11853CB9AB8E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18B8-D9C1-4E54-848A-BE142095F2E7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046C-3DE5-4E3C-B2C3-5645086A5C1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91C5-8337-4069-A8B9-6AB01C021125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010CC-CBA5-44FE-BE8F-3D6A127C12B5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ai.org/ojs/index.php/aimagazine/article/view/840/758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pedrod/papers/cacm12.pdf" TargetMode="External"/><Relationship Id="rId4" Type="http://schemas.openxmlformats.org/officeDocument/2006/relationships/hyperlink" Target="http://videolectures.net/mlss2010_lawrence_mlfcs/" TargetMode="External"/><Relationship Id="rId5" Type="http://schemas.openxmlformats.org/officeDocument/2006/relationships/hyperlink" Target="http://staffwww.dcs.shef.ac.uk/people/N.Lawren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~tom/pubs/MachineLearning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6.wmf"/><Relationship Id="rId10" Type="http://schemas.openxmlformats.org/officeDocument/2006/relationships/image" Target="../media/image260.png"/><Relationship Id="rId11" Type="http://schemas.openxmlformats.org/officeDocument/2006/relationships/image" Target="../media/image27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hyperlink" Target="http://grail.cs.washington.edu/rome/" TargetMode="External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musphinx.github.io/" TargetMode="External"/><Relationship Id="rId4" Type="http://schemas.openxmlformats.org/officeDocument/2006/relationships/hyperlink" Target="http://www.inf.ed.ac.uk/teaching/courses/asr/2012-13/asr03-hmmgmm-4up.pdf" TargetMode="External"/><Relationship Id="rId5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53.wmf"/><Relationship Id="rId14" Type="http://schemas.openxmlformats.org/officeDocument/2006/relationships/customXml" Target="../ink/ink1.xml"/><Relationship Id="rId15" Type="http://schemas.openxmlformats.org/officeDocument/2006/relationships/image" Target="../media/image520.png"/><Relationship Id="rId16" Type="http://schemas.openxmlformats.org/officeDocument/2006/relationships/customXml" Target="../ink/ink2.xml"/><Relationship Id="rId17" Type="http://schemas.openxmlformats.org/officeDocument/2006/relationships/image" Target="../media/image53.png"/><Relationship Id="rId18" Type="http://schemas.openxmlformats.org/officeDocument/2006/relationships/customXml" Target="../ink/ink3.xml"/><Relationship Id="rId19" Type="http://schemas.openxmlformats.org/officeDocument/2006/relationships/image" Target="../media/image54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4.png"/><Relationship Id="rId5" Type="http://schemas.openxmlformats.org/officeDocument/2006/relationships/chart" Target="../charts/chart1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50.w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51.wmf"/><Relationship Id="rId10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55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6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57.w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5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wmf"/><Relationship Id="rId12" Type="http://schemas.openxmlformats.org/officeDocument/2006/relationships/oleObject" Target="../embeddings/oleObject17.bin"/><Relationship Id="rId13" Type="http://schemas.openxmlformats.org/officeDocument/2006/relationships/image" Target="../media/image6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55.w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59.w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60.wmf"/><Relationship Id="rId10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55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55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6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6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jpeg"/><Relationship Id="rId12" Type="http://schemas.openxmlformats.org/officeDocument/2006/relationships/image" Target="../media/image75.jpeg"/><Relationship Id="rId13" Type="http://schemas.openxmlformats.org/officeDocument/2006/relationships/image" Target="../media/image76.jpeg"/><Relationship Id="rId14" Type="http://schemas.openxmlformats.org/officeDocument/2006/relationships/image" Target="../media/image77.jpeg"/><Relationship Id="rId15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image" Target="../media/image71.jpeg"/><Relationship Id="rId9" Type="http://schemas.openxmlformats.org/officeDocument/2006/relationships/image" Target="../media/image72.jpeg"/><Relationship Id="rId10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79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80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81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oleObject" Target="../embeddings/oleObject25.bin"/><Relationship Id="rId7" Type="http://schemas.openxmlformats.org/officeDocument/2006/relationships/image" Target="../media/image82.w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27.bin"/><Relationship Id="rId11" Type="http://schemas.openxmlformats.org/officeDocument/2006/relationships/image" Target="../media/image26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83.w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84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85.w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86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90.w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91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92.w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93.wmf"/><Relationship Id="rId7" Type="http://schemas.openxmlformats.org/officeDocument/2006/relationships/oleObject" Target="../embeddings/oleObject36.bin"/><Relationship Id="rId8" Type="http://schemas.openxmlformats.org/officeDocument/2006/relationships/image" Target="../media/image94.wmf"/><Relationship Id="rId9" Type="http://schemas.openxmlformats.org/officeDocument/2006/relationships/oleObject" Target="../embeddings/oleObject37.bin"/><Relationship Id="rId10" Type="http://schemas.openxmlformats.org/officeDocument/2006/relationships/image" Target="../media/image95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96.w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97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oleObject" Target="../embeddings/oleObject40.bin"/><Relationship Id="rId6" Type="http://schemas.openxmlformats.org/officeDocument/2006/relationships/image" Target="../media/image85.w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86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4" Type="http://schemas.openxmlformats.org/officeDocument/2006/relationships/image" Target="../media/image99.w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100.w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101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102.w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103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104.w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105.w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106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85.wmf"/><Relationship Id="rId5" Type="http://schemas.openxmlformats.org/officeDocument/2006/relationships/image" Target="../media/image88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107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108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109.w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110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114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4" Type="http://schemas.openxmlformats.org/officeDocument/2006/relationships/oleObject" Target="../embeddings/oleObject56.bin"/><Relationship Id="rId5" Type="http://schemas.openxmlformats.org/officeDocument/2006/relationships/image" Target="../media/image121.w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122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58.bin"/><Relationship Id="rId5" Type="http://schemas.openxmlformats.org/officeDocument/2006/relationships/image" Target="../media/image93.w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124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60.bin"/><Relationship Id="rId5" Type="http://schemas.openxmlformats.org/officeDocument/2006/relationships/image" Target="../media/image125.w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126.wmf"/><Relationship Id="rId8" Type="http://schemas.openxmlformats.org/officeDocument/2006/relationships/oleObject" Target="../embeddings/oleObject62.bin"/><Relationship Id="rId9" Type="http://schemas.openxmlformats.org/officeDocument/2006/relationships/image" Target="../media/image127.wmf"/><Relationship Id="rId10" Type="http://schemas.openxmlformats.org/officeDocument/2006/relationships/oleObject" Target="../embeddings/oleObject63.bin"/><Relationship Id="rId11" Type="http://schemas.openxmlformats.org/officeDocument/2006/relationships/image" Target="../media/image128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129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65.bin"/><Relationship Id="rId5" Type="http://schemas.openxmlformats.org/officeDocument/2006/relationships/image" Target="../media/image130.w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131.wmf"/><Relationship Id="rId8" Type="http://schemas.openxmlformats.org/officeDocument/2006/relationships/oleObject" Target="../embeddings/oleObject67.bin"/><Relationship Id="rId9" Type="http://schemas.openxmlformats.org/officeDocument/2006/relationships/image" Target="../media/image132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133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134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eg"/><Relationship Id="rId3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.163.com/special/opencourse/machinelearning.htm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4" Type="http://schemas.openxmlformats.org/officeDocument/2006/relationships/image" Target="../media/image137.w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138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72.bin"/><Relationship Id="rId5" Type="http://schemas.openxmlformats.org/officeDocument/2006/relationships/image" Target="../media/image139.wmf"/><Relationship Id="rId6" Type="http://schemas.openxmlformats.org/officeDocument/2006/relationships/oleObject" Target="../embeddings/oleObject73.bin"/><Relationship Id="rId7" Type="http://schemas.openxmlformats.org/officeDocument/2006/relationships/image" Target="../media/image140.wmf"/><Relationship Id="rId8" Type="http://schemas.openxmlformats.org/officeDocument/2006/relationships/image" Target="../media/image141.jpe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oleObject" Target="../embeddings/oleObject76.bin"/><Relationship Id="rId14" Type="http://schemas.openxmlformats.org/officeDocument/2006/relationships/image" Target="../media/image144.wmf"/><Relationship Id="rId15" Type="http://schemas.openxmlformats.org/officeDocument/2006/relationships/oleObject" Target="../embeddings/oleObject77.bin"/><Relationship Id="rId16" Type="http://schemas.openxmlformats.org/officeDocument/2006/relationships/image" Target="../media/image145.w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142.w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143.wmf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151.w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152.w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4" Type="http://schemas.openxmlformats.org/officeDocument/2006/relationships/image" Target="../media/image156.jpeg"/><Relationship Id="rId5" Type="http://schemas.openxmlformats.org/officeDocument/2006/relationships/oleObject" Target="../embeddings/oleObject80.bin"/><Relationship Id="rId6" Type="http://schemas.openxmlformats.org/officeDocument/2006/relationships/image" Target="../media/image153.wmf"/><Relationship Id="rId7" Type="http://schemas.openxmlformats.org/officeDocument/2006/relationships/oleObject" Target="../embeddings/oleObject81.bin"/><Relationship Id="rId8" Type="http://schemas.openxmlformats.org/officeDocument/2006/relationships/image" Target="../media/image154.w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e.stanford.edu/materials/aimlcs229/cs229-prob.pdf" TargetMode="External"/><Relationship Id="rId4" Type="http://schemas.openxmlformats.org/officeDocument/2006/relationships/hyperlink" Target="http://math.arizona.edu/~faris/stat.pdf" TargetMode="External"/><Relationship Id="rId5" Type="http://schemas.openxmlformats.org/officeDocument/2006/relationships/hyperlink" Target="http://info.usherbrooke.ca/hlarochelle/neural_networks/probx.pdf" TargetMode="External"/><Relationship Id="rId6" Type="http://schemas.openxmlformats.org/officeDocument/2006/relationships/hyperlink" Target="http://web.mit.edu/~wingated/www/stuff_i_use/matrix_cookbook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e.stanford.edu/materials/aimlcs229/cs229-linalg.pdf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158.png"/><Relationship Id="rId5" Type="http://schemas.openxmlformats.org/officeDocument/2006/relationships/oleObject" Target="../embeddings/oleObject82.bin"/><Relationship Id="rId6" Type="http://schemas.openxmlformats.org/officeDocument/2006/relationships/image" Target="../media/image157.w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4.bin"/><Relationship Id="rId12" Type="http://schemas.openxmlformats.org/officeDocument/2006/relationships/image" Target="../media/image160.wmf"/><Relationship Id="rId13" Type="http://schemas.openxmlformats.org/officeDocument/2006/relationships/oleObject" Target="../embeddings/oleObject85.bin"/><Relationship Id="rId14" Type="http://schemas.openxmlformats.org/officeDocument/2006/relationships/image" Target="../media/image161.w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83.bin"/><Relationship Id="rId5" Type="http://schemas.openxmlformats.org/officeDocument/2006/relationships/image" Target="../media/image159.wmf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机器学习基础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苏松志</a:t>
            </a:r>
            <a:endParaRPr lang="en-US" altLang="zh-CN" sz="2000" b="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ssz@xmu.edu.cn</a:t>
            </a:r>
            <a:endParaRPr lang="zh-CN" altLang="en-US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CACB0-6C4C-465E-B9D8-3BFFB5497358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与应用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机器学习研究如何无需显式编程，使电脑具备学习的能力。</a:t>
            </a:r>
            <a:endParaRPr lang="en-US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一个计算机程序在完成某项任务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的过程中，如果它的性能</a:t>
            </a:r>
            <a:r>
              <a:rPr lang="en-US" altLang="zh-CN" sz="2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，随着经验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而逐步提高，那么我们就说他从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中学习了。</a:t>
            </a:r>
            <a:endParaRPr lang="en-US" altLang="zh-CN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机器学习是利用样例数据或者经验，通过电脑编程来优化某个性能评价指标。</a:t>
            </a:r>
            <a:endParaRPr lang="en-US" altLang="zh-CN" sz="22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0721" name="Picture 1">
            <a:hlinkClick r:id="rId3"/>
          </p:cNvPr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941304"/>
            <a:ext cx="1008112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 descr="http://zinkov.com/posts/2012-10-04-ml-book-reviews/alpaydi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4949329"/>
            <a:ext cx="1080120" cy="1200133"/>
          </a:xfrm>
          <a:prstGeom prst="rect">
            <a:avLst/>
          </a:prstGeom>
          <a:noFill/>
        </p:spPr>
      </p:pic>
      <p:pic>
        <p:nvPicPr>
          <p:cNvPr id="9" name="Picture 3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4941304"/>
            <a:ext cx="864096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与应用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内容占位符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discipline of machine learning?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2"/>
              </a:rPr>
              <a:t>link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few useful things to know about machine learning?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/>
              </a:rPr>
              <a:t>link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Talk 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4"/>
              </a:rPr>
              <a:t>What is Machine Learning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by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5"/>
              </a:rPr>
              <a:t>Neil Lawrence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与应用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定义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学习对象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E6EA-7DF6-4967-A329-A3BC97B20C56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26625" name="Object 1"/>
          <p:cNvGraphicFramePr>
            <a:graphicFrameLocks noChangeAspect="1"/>
          </p:cNvGraphicFramePr>
          <p:nvPr/>
        </p:nvGraphicFramePr>
        <p:xfrm>
          <a:off x="899592" y="2348880"/>
          <a:ext cx="3168352" cy="49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4" imgW="39014400" imgH="6096000" progId="Equation.DSMT4">
                  <p:embed/>
                </p:oleObj>
              </mc:Choice>
              <mc:Fallback>
                <p:oleObj name="Equation" r:id="rId4" imgW="39014400" imgH="6096000" progId="Equation.DSMT4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2348880"/>
                        <a:ext cx="3168352" cy="49423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005064"/>
            <a:ext cx="108703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 descr="新华字典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79713" y="4005065"/>
            <a:ext cx="936103" cy="1250466"/>
          </a:xfrm>
          <a:prstGeom prst="rect">
            <a:avLst/>
          </a:prstGeom>
          <a:noFill/>
        </p:spPr>
      </p:pic>
      <p:pic>
        <p:nvPicPr>
          <p:cNvPr id="26632" name="Picture 8" descr="http://pic.baike.soso.com/p/20121206/20121206131716-136800648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4077072"/>
            <a:ext cx="1728192" cy="1152129"/>
          </a:xfrm>
          <a:prstGeom prst="rect">
            <a:avLst/>
          </a:prstGeom>
          <a:noFill/>
        </p:spPr>
      </p:pic>
      <p:sp>
        <p:nvSpPr>
          <p:cNvPr id="26634" name="AutoShape 10" descr="http://img0.imgtn.bdimg.com/it/u=3259701424,407522448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36" name="AutoShape 12" descr="http://img0.imgtn.bdimg.com/it/u=3259701424,407522448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6638" name="Picture 14" descr="http://img.taopic.com/uploads/allimg/140220/234975-1402201142454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32240" y="3933056"/>
            <a:ext cx="1584176" cy="1388096"/>
          </a:xfrm>
          <a:prstGeom prst="rect">
            <a:avLst/>
          </a:prstGeom>
          <a:noFill/>
        </p:spPr>
      </p:pic>
      <p:sp>
        <p:nvSpPr>
          <p:cNvPr id="26627" name="AutoShape 3" descr="http://img2.imgtn.bdimg.com/it/u=3469602414,777478262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59832" y="4005064"/>
            <a:ext cx="1321513" cy="121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与应用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问题的形式化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EB25-299A-4C75-8ED3-4BBE8D8188EE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868" y="2749517"/>
            <a:ext cx="1924697" cy="157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2917849"/>
            <a:ext cx="1728192" cy="148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131840" y="3139553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学习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系统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8610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数据集</a:t>
            </a:r>
          </a:p>
        </p:txBody>
      </p:sp>
      <p:sp>
        <p:nvSpPr>
          <p:cNvPr id="13" name="圆柱形 12"/>
          <p:cNvSpPr/>
          <p:nvPr/>
        </p:nvSpPr>
        <p:spPr>
          <a:xfrm>
            <a:off x="4921924" y="2880381"/>
            <a:ext cx="1512168" cy="129614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16" name="菱形 15"/>
          <p:cNvSpPr/>
          <p:nvPr/>
        </p:nvSpPr>
        <p:spPr>
          <a:xfrm>
            <a:off x="4748966" y="4681736"/>
            <a:ext cx="1800200" cy="1051520"/>
          </a:xfrm>
          <a:prstGeom prst="diamon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决策系统</a:t>
            </a: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76817"/>
              </p:ext>
            </p:extLst>
          </p:nvPr>
        </p:nvGraphicFramePr>
        <p:xfrm>
          <a:off x="6670576" y="2624361"/>
          <a:ext cx="1141784" cy="88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6" imgW="13716000" imgH="11277600" progId="Equation.DSMT4">
                  <p:embed/>
                </p:oleObj>
              </mc:Choice>
              <mc:Fallback>
                <p:oleObj name="Equation" r:id="rId6" imgW="13716000" imgH="11277600" progId="Equation.DSMT4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0576" y="2624361"/>
                        <a:ext cx="1141784" cy="8850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135508"/>
              </p:ext>
            </p:extLst>
          </p:nvPr>
        </p:nvGraphicFramePr>
        <p:xfrm>
          <a:off x="6711846" y="5333463"/>
          <a:ext cx="1974954" cy="1032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Equation" r:id="rId8" imgW="26517600" imgH="12496800" progId="Equation.DSMT4">
                  <p:embed/>
                </p:oleObj>
              </mc:Choice>
              <mc:Fallback>
                <p:oleObj name="Equation" r:id="rId8" imgW="26517600" imgH="12496800" progId="Equation.DSMT4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1846" y="5333463"/>
                        <a:ext cx="1974954" cy="103226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圆角矩形 18"/>
          <p:cNvSpPr/>
          <p:nvPr/>
        </p:nvSpPr>
        <p:spPr>
          <a:xfrm>
            <a:off x="539551" y="2839144"/>
            <a:ext cx="5949255" cy="1597967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48192" y="23306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训练阶段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722124" y="2902000"/>
            <a:ext cx="1866099" cy="3335311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33608" y="3638127"/>
            <a:ext cx="553998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测试阶段</a:t>
            </a:r>
          </a:p>
        </p:txBody>
      </p:sp>
      <p:sp>
        <p:nvSpPr>
          <p:cNvPr id="23" name="右箭头 22"/>
          <p:cNvSpPr/>
          <p:nvPr/>
        </p:nvSpPr>
        <p:spPr>
          <a:xfrm>
            <a:off x="2363560" y="3582270"/>
            <a:ext cx="368171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4427984" y="3573016"/>
            <a:ext cx="288034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5567918" y="2574726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5508104" y="422108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5549280" y="5736071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52571" y="1747561"/>
            <a:ext cx="39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96136" y="5661247"/>
            <a:ext cx="432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id="{7E7D17EB-403F-4873-892B-2A375ABE21BD}"/>
                  </a:ext>
                </a:extLst>
              </p:cNvPr>
              <p:cNvSpPr/>
              <p:nvPr/>
            </p:nvSpPr>
            <p:spPr>
              <a:xfrm>
                <a:off x="2684279" y="4625618"/>
                <a:ext cx="1866099" cy="11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E7D17EB-403F-4873-892B-2A375ABE2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79" y="4625618"/>
                <a:ext cx="1866099" cy="11071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472FADD4-7EA8-47B7-9D5C-0A14202E9C5D}"/>
                  </a:ext>
                </a:extLst>
              </p:cNvPr>
              <p:cNvSpPr/>
              <p:nvPr/>
            </p:nvSpPr>
            <p:spPr>
              <a:xfrm>
                <a:off x="324130" y="4748190"/>
                <a:ext cx="2299417" cy="90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16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zh-CN" altLang="en-US" sz="16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，</m:t>
                            </m:r>
                          </m:e>
                        </m:mr>
                        <m:m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1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lang="zh-CN" altLang="en-US" sz="16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{+1,−1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2FADD4-7EA8-47B7-9D5C-0A14202E9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30" y="4748190"/>
                <a:ext cx="2299417" cy="9085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与应用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844824"/>
            <a:ext cx="7056784" cy="436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393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28927" y="6347295"/>
            <a:ext cx="2133600" cy="365125"/>
          </a:xfrm>
        </p:spPr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27432"/>
            <a:ext cx="1811080" cy="17987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8504" y="4500065"/>
            <a:ext cx="97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Big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Data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556792"/>
            <a:ext cx="1846490" cy="165618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457200" y="1417638"/>
            <a:ext cx="4114800" cy="5294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716016" y="1386479"/>
            <a:ext cx="4114800" cy="5294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94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计算机视觉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22882" name="Picture 2" descr="http://ts2.mm.bing.net/th?id=JN.PWpInvkjF%2f7K6CJ167r2QQ&amp;pid=15.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20888"/>
            <a:ext cx="2376264" cy="1758435"/>
          </a:xfrm>
          <a:prstGeom prst="rect">
            <a:avLst/>
          </a:prstGeom>
          <a:noFill/>
        </p:spPr>
      </p:pic>
      <p:pic>
        <p:nvPicPr>
          <p:cNvPr id="12288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025" y="4326558"/>
            <a:ext cx="2343831" cy="14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9" name="Picture 9" descr="http://bcs.duapp.com/cplat-01/mediacloud%2Fface%2Fface_propert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0297" y="4291747"/>
            <a:ext cx="1944216" cy="1631892"/>
          </a:xfrm>
          <a:prstGeom prst="rect">
            <a:avLst/>
          </a:prstGeom>
          <a:noFill/>
        </p:spPr>
      </p:pic>
      <p:pic>
        <p:nvPicPr>
          <p:cNvPr id="281602" name="Picture 2" descr="http://ts3.mm.bing.net/th?id=JN.X8dq%2fkp%2fkFwa1rFUucxnDA&amp;w=150&amp;h=149&amp;c=7&amp;rs=1&amp;qlt=90&amp;o=4&amp;pid=1.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0297" y="2348880"/>
            <a:ext cx="1872209" cy="1859729"/>
          </a:xfrm>
          <a:prstGeom prst="rect">
            <a:avLst/>
          </a:prstGeom>
          <a:noFill/>
        </p:spPr>
      </p:pic>
      <p:pic>
        <p:nvPicPr>
          <p:cNvPr id="281604" name="Picture 4" descr="http://a.img.youboy.com/COImg/2008/2/18/g51754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68530" y="2452746"/>
            <a:ext cx="2470910" cy="1754180"/>
          </a:xfrm>
          <a:prstGeom prst="rect">
            <a:avLst/>
          </a:prstGeom>
          <a:noFill/>
        </p:spPr>
      </p:pic>
      <p:pic>
        <p:nvPicPr>
          <p:cNvPr id="7" name="图片 6">
            <a:hlinkClick r:id="rId7"/>
            <a:extLst>
              <a:ext uri="{FF2B5EF4-FFF2-40B4-BE49-F238E27FC236}">
                <a16:creationId xmlns="" xmlns:a16="http://schemas.microsoft.com/office/drawing/2014/main" id="{810D2541-3D94-4DDB-9FA3-D2CBC87D8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22" y="4326558"/>
            <a:ext cx="2459417" cy="16890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计算机视觉：</a:t>
            </a:r>
            <a:r>
              <a:rPr lang="zh-CN" altLang="en-US" dirty="0">
                <a:solidFill>
                  <a:srgbClr val="FF0000"/>
                </a:solidFill>
              </a:rPr>
              <a:t>图像理解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890803"/>
            <a:ext cx="2952328" cy="348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276872"/>
            <a:ext cx="4367584" cy="304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11560" y="5394702"/>
            <a:ext cx="7704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2015_arXiv_Show attend and tell neural image caption generation with visual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计算机视觉：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人脸检测与年龄估计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6549D-E1BA-4718-9558-A35183E56BC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420888"/>
            <a:ext cx="48245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计算机视觉：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人脸关键点标注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6549D-E1BA-4718-9558-A35183E56BC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420888"/>
            <a:ext cx="744220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239197" y="6385023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2014_CVPR_Face alignment at 3000 fps via regressing local binary features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2996952"/>
            <a:ext cx="147129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：机器学习基础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第二讲：线性分类器：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SVM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LR</a:t>
            </a: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第三讲：集成学习：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随机森林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  <a:endParaRPr lang="en-US" altLang="zh-CN" i="1" dirty="0">
              <a:solidFill>
                <a:srgbClr val="7030A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第四讲：产生式模型：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NaiveBayes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HMM</a:t>
            </a: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第五讲：贝叶斯学习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第六讲：概率图模型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第七讲：深度学习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第八讲：动态系统</a:t>
            </a:r>
            <a:endParaRPr lang="zh-CN" alt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计算机视觉：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人体姿态估计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348714"/>
            <a:ext cx="2914006" cy="120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420888"/>
            <a:ext cx="729615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1309876" y="6385023"/>
            <a:ext cx="7344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2013_PAMI_Efficient human pose estimation from single depth images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460" y="1484784"/>
            <a:ext cx="5717540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5878418" cy="4554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/>
          <p:cNvCxnSpPr/>
          <p:nvPr/>
        </p:nvCxnSpPr>
        <p:spPr>
          <a:xfrm>
            <a:off x="1520900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457004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393108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185196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193308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065516" y="2708920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129412" y="2708920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词性标注：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信息抽取是自然语言处理中的基本问题，输入和输出都是串，串的长度不是固定的。</a:t>
            </a: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433C4-0DE5-4797-956D-13CF4283ADF8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76884" y="285293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376884" y="3356992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376884" y="393305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376884" y="4509120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2312988" y="3645024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3177084" y="3645024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041180" y="3284984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4041180" y="393305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4977284" y="3284984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977284" y="393305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5913388" y="3284984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5913388" y="393305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849492" y="2996952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849492" y="3573016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6849492" y="4221088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cxnSp>
        <p:nvCxnSpPr>
          <p:cNvPr id="24" name="直接连接符 23"/>
          <p:cNvCxnSpPr>
            <a:stCxn id="6" idx="6"/>
            <a:endCxn id="10" idx="2"/>
          </p:cNvCxnSpPr>
          <p:nvPr/>
        </p:nvCxnSpPr>
        <p:spPr>
          <a:xfrm>
            <a:off x="1736924" y="3032956"/>
            <a:ext cx="576064" cy="7920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0" idx="6"/>
            <a:endCxn id="11" idx="2"/>
          </p:cNvCxnSpPr>
          <p:nvPr/>
        </p:nvCxnSpPr>
        <p:spPr>
          <a:xfrm>
            <a:off x="2673028" y="3825044"/>
            <a:ext cx="5040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1" idx="6"/>
            <a:endCxn id="12" idx="2"/>
          </p:cNvCxnSpPr>
          <p:nvPr/>
        </p:nvCxnSpPr>
        <p:spPr>
          <a:xfrm flipV="1">
            <a:off x="3537124" y="3465004"/>
            <a:ext cx="504056" cy="3600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6"/>
            <a:endCxn id="15" idx="2"/>
          </p:cNvCxnSpPr>
          <p:nvPr/>
        </p:nvCxnSpPr>
        <p:spPr>
          <a:xfrm>
            <a:off x="4401220" y="3465004"/>
            <a:ext cx="576064" cy="6480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5" idx="6"/>
            <a:endCxn id="16" idx="2"/>
          </p:cNvCxnSpPr>
          <p:nvPr/>
        </p:nvCxnSpPr>
        <p:spPr>
          <a:xfrm flipV="1">
            <a:off x="5337324" y="3465004"/>
            <a:ext cx="576064" cy="6480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6" idx="6"/>
            <a:endCxn id="21" idx="2"/>
          </p:cNvCxnSpPr>
          <p:nvPr/>
        </p:nvCxnSpPr>
        <p:spPr>
          <a:xfrm>
            <a:off x="6273428" y="3465004"/>
            <a:ext cx="576064" cy="2880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7" idx="6"/>
            <a:endCxn id="10" idx="2"/>
          </p:cNvCxnSpPr>
          <p:nvPr/>
        </p:nvCxnSpPr>
        <p:spPr>
          <a:xfrm>
            <a:off x="1736924" y="3537012"/>
            <a:ext cx="57606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6"/>
            <a:endCxn id="10" idx="2"/>
          </p:cNvCxnSpPr>
          <p:nvPr/>
        </p:nvCxnSpPr>
        <p:spPr>
          <a:xfrm flipV="1">
            <a:off x="1736924" y="3825044"/>
            <a:ext cx="57606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9" idx="6"/>
            <a:endCxn id="10" idx="2"/>
          </p:cNvCxnSpPr>
          <p:nvPr/>
        </p:nvCxnSpPr>
        <p:spPr>
          <a:xfrm flipV="1">
            <a:off x="1736924" y="3825044"/>
            <a:ext cx="57606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1" idx="6"/>
            <a:endCxn id="13" idx="2"/>
          </p:cNvCxnSpPr>
          <p:nvPr/>
        </p:nvCxnSpPr>
        <p:spPr>
          <a:xfrm>
            <a:off x="3537124" y="3825044"/>
            <a:ext cx="50405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3" idx="6"/>
            <a:endCxn id="14" idx="2"/>
          </p:cNvCxnSpPr>
          <p:nvPr/>
        </p:nvCxnSpPr>
        <p:spPr>
          <a:xfrm flipV="1">
            <a:off x="4401220" y="3465004"/>
            <a:ext cx="576064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4" idx="6"/>
            <a:endCxn id="17" idx="2"/>
          </p:cNvCxnSpPr>
          <p:nvPr/>
        </p:nvCxnSpPr>
        <p:spPr>
          <a:xfrm>
            <a:off x="5337324" y="3465004"/>
            <a:ext cx="576064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2" idx="6"/>
            <a:endCxn id="14" idx="2"/>
          </p:cNvCxnSpPr>
          <p:nvPr/>
        </p:nvCxnSpPr>
        <p:spPr>
          <a:xfrm>
            <a:off x="4401220" y="3465004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3" idx="6"/>
            <a:endCxn id="15" idx="2"/>
          </p:cNvCxnSpPr>
          <p:nvPr/>
        </p:nvCxnSpPr>
        <p:spPr>
          <a:xfrm>
            <a:off x="4401220" y="4113076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" idx="6"/>
            <a:endCxn id="16" idx="2"/>
          </p:cNvCxnSpPr>
          <p:nvPr/>
        </p:nvCxnSpPr>
        <p:spPr>
          <a:xfrm>
            <a:off x="5337324" y="3465004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" idx="6"/>
            <a:endCxn id="17" idx="2"/>
          </p:cNvCxnSpPr>
          <p:nvPr/>
        </p:nvCxnSpPr>
        <p:spPr>
          <a:xfrm>
            <a:off x="5337324" y="4113076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6" idx="6"/>
            <a:endCxn id="20" idx="2"/>
          </p:cNvCxnSpPr>
          <p:nvPr/>
        </p:nvCxnSpPr>
        <p:spPr>
          <a:xfrm flipV="1">
            <a:off x="6273428" y="3176972"/>
            <a:ext cx="57606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6" idx="6"/>
            <a:endCxn id="22" idx="2"/>
          </p:cNvCxnSpPr>
          <p:nvPr/>
        </p:nvCxnSpPr>
        <p:spPr>
          <a:xfrm>
            <a:off x="6273428" y="3465004"/>
            <a:ext cx="57606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7" idx="6"/>
            <a:endCxn id="20" idx="2"/>
          </p:cNvCxnSpPr>
          <p:nvPr/>
        </p:nvCxnSpPr>
        <p:spPr>
          <a:xfrm flipV="1">
            <a:off x="6273428" y="3176972"/>
            <a:ext cx="57606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17" idx="6"/>
            <a:endCxn id="21" idx="2"/>
          </p:cNvCxnSpPr>
          <p:nvPr/>
        </p:nvCxnSpPr>
        <p:spPr>
          <a:xfrm flipV="1">
            <a:off x="6273428" y="3753036"/>
            <a:ext cx="576064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7" idx="6"/>
            <a:endCxn id="22" idx="2"/>
          </p:cNvCxnSpPr>
          <p:nvPr/>
        </p:nvCxnSpPr>
        <p:spPr>
          <a:xfrm>
            <a:off x="6273428" y="4113076"/>
            <a:ext cx="57606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60860" y="5085184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把          这         篇    报道      编辑     一         下</a:t>
            </a:r>
          </a:p>
        </p:txBody>
      </p:sp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033082"/>
              </p:ext>
            </p:extLst>
          </p:nvPr>
        </p:nvGraphicFramePr>
        <p:xfrm>
          <a:off x="1217438" y="5553235"/>
          <a:ext cx="563205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Equation" r:id="rId4" imgW="66751200" imgH="4267200" progId="Equation.DSMT4">
                  <p:embed/>
                </p:oleObj>
              </mc:Choice>
              <mc:Fallback>
                <p:oleObj name="Equation" r:id="rId4" imgW="66751200" imgH="4267200" progId="Equation.DSMT4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7438" y="5553235"/>
                        <a:ext cx="5632054" cy="3600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1331640" y="5991235"/>
            <a:ext cx="302037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HMM, MEMM, CRF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语音识别 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声学模型：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GMM-HMM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10" name="图片 9">
            <a:hlinkClick r:id="rId4"/>
            <a:extLst>
              <a:ext uri="{FF2B5EF4-FFF2-40B4-BE49-F238E27FC236}">
                <a16:creationId xmlns="" xmlns:a16="http://schemas.microsoft.com/office/drawing/2014/main" id="{C3A33595-94A0-442F-8BFD-07D4AA195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879499"/>
            <a:ext cx="6072336" cy="38419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203153-6977-485A-8706-C7AA597E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B463471-377B-4929-8389-8DE5ED4CB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语音识别总体框架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C58CEC2-7FA5-42D7-8432-1DBE7ED9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9BA66C2-5D91-44CA-992E-B15932F4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圆柱形 5">
            <a:extLst>
              <a:ext uri="{FF2B5EF4-FFF2-40B4-BE49-F238E27FC236}">
                <a16:creationId xmlns="" xmlns:a16="http://schemas.microsoft.com/office/drawing/2014/main" id="{720B05CE-95EA-49C7-A6FC-2C5E7052CB2D}"/>
              </a:ext>
            </a:extLst>
          </p:cNvPr>
          <p:cNvSpPr/>
          <p:nvPr/>
        </p:nvSpPr>
        <p:spPr>
          <a:xfrm>
            <a:off x="36627" y="2500880"/>
            <a:ext cx="978391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语音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数据库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5932C78-54B6-4283-B03E-5AC2668C81AC}"/>
              </a:ext>
            </a:extLst>
          </p:cNvPr>
          <p:cNvSpPr/>
          <p:nvPr/>
        </p:nvSpPr>
        <p:spPr>
          <a:xfrm>
            <a:off x="1249484" y="2568896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特征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提取</a:t>
            </a:r>
          </a:p>
        </p:txBody>
      </p:sp>
      <p:sp>
        <p:nvSpPr>
          <p:cNvPr id="8" name="卷形: 水平 7">
            <a:extLst>
              <a:ext uri="{FF2B5EF4-FFF2-40B4-BE49-F238E27FC236}">
                <a16:creationId xmlns="" xmlns:a16="http://schemas.microsoft.com/office/drawing/2014/main" id="{D9EC7BDF-1D4B-4D4A-BF24-8A3BCA05F044}"/>
              </a:ext>
            </a:extLst>
          </p:cNvPr>
          <p:cNvSpPr/>
          <p:nvPr/>
        </p:nvSpPr>
        <p:spPr>
          <a:xfrm>
            <a:off x="4472727" y="2580917"/>
            <a:ext cx="1143000" cy="103327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字典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502F328-BB8D-4B6A-8AFC-A72B3975C5D3}"/>
              </a:ext>
            </a:extLst>
          </p:cNvPr>
          <p:cNvSpPr/>
          <p:nvPr/>
        </p:nvSpPr>
        <p:spPr>
          <a:xfrm>
            <a:off x="2234128" y="2568896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声学模型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训练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594381D-EFB1-4801-87DA-62DD8FBE2720}"/>
              </a:ext>
            </a:extLst>
          </p:cNvPr>
          <p:cNvSpPr/>
          <p:nvPr/>
        </p:nvSpPr>
        <p:spPr>
          <a:xfrm>
            <a:off x="3218772" y="2576570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声学模型</a:t>
            </a:r>
            <a:endParaRPr lang="en-US" altLang="zh-CN" sz="2000" b="1" dirty="0"/>
          </a:p>
        </p:txBody>
      </p:sp>
      <p:sp>
        <p:nvSpPr>
          <p:cNvPr id="11" name="圆柱形 10">
            <a:extLst>
              <a:ext uri="{FF2B5EF4-FFF2-40B4-BE49-F238E27FC236}">
                <a16:creationId xmlns="" xmlns:a16="http://schemas.microsoft.com/office/drawing/2014/main" id="{5517C431-9DF9-479F-9548-472A332AD1E6}"/>
              </a:ext>
            </a:extLst>
          </p:cNvPr>
          <p:cNvSpPr/>
          <p:nvPr/>
        </p:nvSpPr>
        <p:spPr>
          <a:xfrm>
            <a:off x="8128982" y="2479032"/>
            <a:ext cx="983424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文本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数据库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FE4D2B1-CAB7-4326-8AAB-CF2D645D094E}"/>
              </a:ext>
            </a:extLst>
          </p:cNvPr>
          <p:cNvSpPr/>
          <p:nvPr/>
        </p:nvSpPr>
        <p:spPr>
          <a:xfrm>
            <a:off x="2843808" y="4364836"/>
            <a:ext cx="45365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语音解码和搜索算法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16D43050-5AD5-4878-A3BE-E9756E2EE7C8}"/>
              </a:ext>
            </a:extLst>
          </p:cNvPr>
          <p:cNvSpPr/>
          <p:nvPr/>
        </p:nvSpPr>
        <p:spPr>
          <a:xfrm>
            <a:off x="7036994" y="2590991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语言模型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训练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0717277-2008-42D4-A02C-D68D3475C23E}"/>
              </a:ext>
            </a:extLst>
          </p:cNvPr>
          <p:cNvSpPr/>
          <p:nvPr/>
        </p:nvSpPr>
        <p:spPr>
          <a:xfrm>
            <a:off x="6012160" y="2583317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语言模型</a:t>
            </a:r>
            <a:endParaRPr lang="en-US" altLang="zh-CN" sz="2000" b="1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570BCF4A-3609-4159-A912-06469D42741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0" y="4871597"/>
            <a:ext cx="1541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AE9FEED4-2A33-4DF4-90C5-1DF0F63AAA68}"/>
              </a:ext>
            </a:extLst>
          </p:cNvPr>
          <p:cNvSpPr/>
          <p:nvPr/>
        </p:nvSpPr>
        <p:spPr>
          <a:xfrm>
            <a:off x="1541219" y="4331537"/>
            <a:ext cx="7570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特征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提取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553A1CCC-A99D-42B9-9EFA-7C068F72E959}"/>
              </a:ext>
            </a:extLst>
          </p:cNvPr>
          <p:cNvCxnSpPr>
            <a:cxnSpLocks/>
          </p:cNvCxnSpPr>
          <p:nvPr/>
        </p:nvCxnSpPr>
        <p:spPr>
          <a:xfrm>
            <a:off x="7308304" y="4797152"/>
            <a:ext cx="1835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DC834BC-AE14-4E2B-BE54-72F8DD92FB7B}"/>
              </a:ext>
            </a:extLst>
          </p:cNvPr>
          <p:cNvSpPr txBox="1"/>
          <p:nvPr/>
        </p:nvSpPr>
        <p:spPr>
          <a:xfrm>
            <a:off x="7626303" y="43488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文本输出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FC68CB9-7D8A-4F4D-BEA8-B48C79C61EEE}"/>
              </a:ext>
            </a:extLst>
          </p:cNvPr>
          <p:cNvSpPr txBox="1"/>
          <p:nvPr/>
        </p:nvSpPr>
        <p:spPr>
          <a:xfrm>
            <a:off x="0" y="45022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语音输入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="" xmlns:a16="http://schemas.microsoft.com/office/drawing/2014/main" id="{D75035EF-D676-4AF6-AE68-44B8297A7656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2298283" y="4832888"/>
            <a:ext cx="545525" cy="3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354B0784-43CF-4D06-860B-795E776AD98D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1015018" y="3108956"/>
            <a:ext cx="23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="" xmlns:a16="http://schemas.microsoft.com/office/drawing/2014/main" id="{62C982F3-C758-422E-BD37-FB8EF208A376}"/>
              </a:ext>
            </a:extLst>
          </p:cNvPr>
          <p:cNvCxnSpPr/>
          <p:nvPr/>
        </p:nvCxnSpPr>
        <p:spPr>
          <a:xfrm>
            <a:off x="2991192" y="3097553"/>
            <a:ext cx="227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="" xmlns:a16="http://schemas.microsoft.com/office/drawing/2014/main" id="{28A22A55-5CC7-458C-BF79-ED4745F9AA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97304" y="3656690"/>
            <a:ext cx="0" cy="7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="" xmlns:a16="http://schemas.microsoft.com/office/drawing/2014/main" id="{EA0CF046-CE8C-4933-B71B-BDB1FB6E10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044227" y="3485030"/>
            <a:ext cx="0" cy="87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="" xmlns:a16="http://schemas.microsoft.com/office/drawing/2014/main" id="{BA903155-8332-4BB4-BF15-6936B4B4644C}"/>
              </a:ext>
            </a:extLst>
          </p:cNvPr>
          <p:cNvCxnSpPr>
            <a:cxnSpLocks/>
          </p:cNvCxnSpPr>
          <p:nvPr/>
        </p:nvCxnSpPr>
        <p:spPr>
          <a:xfrm>
            <a:off x="6444208" y="3622459"/>
            <a:ext cx="0" cy="70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="" xmlns:a16="http://schemas.microsoft.com/office/drawing/2014/main" id="{FE7FFA54-2890-433C-BC09-2CF4C15F0C7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006548" y="3108956"/>
            <a:ext cx="227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="" xmlns:a16="http://schemas.microsoft.com/office/drawing/2014/main" id="{33554C58-E5D3-4F5B-9D2B-118356103EE5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flipH="1">
            <a:off x="7794058" y="3087108"/>
            <a:ext cx="334924" cy="4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="" xmlns:a16="http://schemas.microsoft.com/office/drawing/2014/main" id="{344E0DD7-1A40-4A47-91F0-1A65F2BDB87C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 flipV="1">
            <a:off x="6769224" y="3123377"/>
            <a:ext cx="267770" cy="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3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66DEA2-7865-4D7C-80C9-13AED75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AEC9766-E2C4-4993-A4BD-58E62F322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GMM-HMM</a:t>
            </a:r>
            <a:r>
              <a:rPr lang="zh-CN" altLang="en-US" dirty="0"/>
              <a:t>的模型框架示意图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4DF3C50-52B7-4190-8DFD-410FF19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BFF49AC-F4BB-4E80-BBCE-7772BCF3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3A0A5D0-4990-438F-BE0B-5DBABDBE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3" y="2204864"/>
            <a:ext cx="6847414" cy="34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2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zh-CN" altLang="en-US" dirty="0"/>
              <a:t>基本概念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920A-A63D-4B3C-B205-7B298CB97178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39552" y="2060848"/>
          <a:ext cx="5040560" cy="165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1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91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00206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输入空间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00206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输入的所有可能取值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  <a:r>
                        <a:rPr lang="zh-CN" altLang="en-US" sz="2000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空间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的所有 可能取值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zh-CN" altLang="en-US" sz="2000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空间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向量的所有可能取值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7030A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假设</a:t>
                      </a:r>
                      <a:r>
                        <a:rPr lang="zh-CN" altLang="en-US" sz="2000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空间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输入到输出的</a:t>
                      </a:r>
                      <a:r>
                        <a:rPr lang="zh-CN" altLang="en-US" sz="2000" dirty="0">
                          <a:solidFill>
                            <a:srgbClr val="7030A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映射集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861048"/>
            <a:ext cx="1755788" cy="156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422047" y="3881596"/>
          <a:ext cx="180019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0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0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00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00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00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563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zh-CN" altLang="en-US" sz="20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图表 24"/>
          <p:cNvGraphicFramePr/>
          <p:nvPr/>
        </p:nvGraphicFramePr>
        <p:xfrm>
          <a:off x="4294255" y="4242420"/>
          <a:ext cx="2664296" cy="12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矩形 26"/>
          <p:cNvSpPr/>
          <p:nvPr/>
        </p:nvSpPr>
        <p:spPr>
          <a:xfrm>
            <a:off x="6958551" y="3875564"/>
            <a:ext cx="201622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性别： ♀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颜值：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98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年龄：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25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姓名：周冰玲</a:t>
            </a:r>
          </a:p>
        </p:txBody>
      </p:sp>
      <p:sp>
        <p:nvSpPr>
          <p:cNvPr id="28" name="矩形 27"/>
          <p:cNvSpPr/>
          <p:nvPr/>
        </p:nvSpPr>
        <p:spPr>
          <a:xfrm>
            <a:off x="10764688" y="34290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</a:rPr>
              <a:t>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9093200" y="2105025"/>
          <a:ext cx="101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" name="Equation" r:id="rId6" imgW="2438400" imgH="3657600" progId="Equation.DSMT4">
                  <p:embed/>
                </p:oleObj>
              </mc:Choice>
              <mc:Fallback>
                <p:oleObj name="Equation" r:id="rId6" imgW="2438400" imgH="3657600" progId="Equation.DSMT4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93200" y="2105025"/>
                        <a:ext cx="101600" cy="152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498475" y="5465763"/>
          <a:ext cx="271462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" name="Equation" r:id="rId8" imgW="27736800" imgH="6400800" progId="Equation.DSMT4">
                  <p:embed/>
                </p:oleObj>
              </mc:Choice>
              <mc:Fallback>
                <p:oleObj name="Equation" r:id="rId8" imgW="27736800" imgH="6400800" progId="Equation.DSMT4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475" y="5465763"/>
                        <a:ext cx="2714625" cy="627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3398838" y="5465763"/>
          <a:ext cx="25066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" name="Equation" r:id="rId10" imgW="25603200" imgH="5791200" progId="Equation.DSMT4">
                  <p:embed/>
                </p:oleObj>
              </mc:Choice>
              <mc:Fallback>
                <p:oleObj name="Equation" r:id="rId10" imgW="25603200" imgH="5791200" progId="Equation.DSMT4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8838" y="5465763"/>
                        <a:ext cx="2506662" cy="568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" name="Object 11"/>
          <p:cNvGraphicFramePr>
            <a:graphicFrameLocks noChangeAspect="1"/>
          </p:cNvGraphicFramePr>
          <p:nvPr/>
        </p:nvGraphicFramePr>
        <p:xfrm>
          <a:off x="6109462" y="5625108"/>
          <a:ext cx="25669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" name="Equation" r:id="rId12" imgW="26212800" imgH="4267200" progId="Equation.DSMT4">
                  <p:embed/>
                </p:oleObj>
              </mc:Choice>
              <mc:Fallback>
                <p:oleObj name="Equation" r:id="rId12" imgW="26212800" imgH="4267200" progId="Equation.DSMT4">
                  <p:embed/>
                  <p:pic>
                    <p:nvPicPr>
                      <p:cNvPr id="0" name="图片 4099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9462" y="5625108"/>
                        <a:ext cx="2566988" cy="417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="" xmlns:a16="http://schemas.microsoft.com/office/drawing/2014/main" id="{FC7CE1E5-13CB-494C-9BBD-F0BD5362DA46}"/>
                  </a:ext>
                </a:extLst>
              </p14:cNvPr>
              <p14:cNvContentPartPr/>
              <p14:nvPr/>
            </p14:nvContentPartPr>
            <p14:xfrm>
              <a:off x="143712" y="2236465"/>
              <a:ext cx="569880" cy="25462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C7CE1E5-13CB-494C-9BBD-F0BD5362DA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712" y="2227825"/>
                <a:ext cx="587520" cy="25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="" xmlns:a16="http://schemas.microsoft.com/office/drawing/2014/main" id="{C6E82D72-E528-4080-A507-4FC8FE1CB223}"/>
                  </a:ext>
                </a:extLst>
              </p14:cNvPr>
              <p14:cNvContentPartPr/>
              <p14:nvPr/>
            </p14:nvContentPartPr>
            <p14:xfrm>
              <a:off x="4128192" y="2564425"/>
              <a:ext cx="3198600" cy="22093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6E82D72-E528-4080-A507-4FC8FE1CB2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9552" y="2555784"/>
                <a:ext cx="3216240" cy="222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="" xmlns:a16="http://schemas.microsoft.com/office/drawing/2014/main" id="{CA7CBFC7-1B88-4D44-B4A3-7C8440C72E6A}"/>
                  </a:ext>
                </a:extLst>
              </p14:cNvPr>
              <p14:cNvContentPartPr/>
              <p14:nvPr/>
            </p14:nvContentPartPr>
            <p14:xfrm>
              <a:off x="3421152" y="5854105"/>
              <a:ext cx="1570680" cy="9705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A7CBFC7-1B88-4D44-B4A3-7C8440C72E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12512" y="5845105"/>
                <a:ext cx="1588320" cy="98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第一讲：机器学习基础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机器学习的定义与应用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分类与发展历史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机器学习三要素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正则化与泛化能力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性能评估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2132856"/>
            <a:ext cx="4680520" cy="5760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2051720" y="2276872"/>
          <a:ext cx="4824536" cy="48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" name="Equation" r:id="rId4" imgW="51511200" imgH="5181600" progId="Equation.DSMT4">
                  <p:embed/>
                </p:oleObj>
              </mc:Choice>
              <mc:Fallback>
                <p:oleObj name="Equation" r:id="rId4" imgW="51511200" imgH="5181600" progId="Equation.DSMT4">
                  <p:embed/>
                  <p:pic>
                    <p:nvPicPr>
                      <p:cNvPr id="0" name="图片 512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2276872"/>
                        <a:ext cx="4824536" cy="4853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圆角矩形 62"/>
          <p:cNvSpPr/>
          <p:nvPr/>
        </p:nvSpPr>
        <p:spPr>
          <a:xfrm>
            <a:off x="3707904" y="2997895"/>
            <a:ext cx="2160240" cy="6480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按输出空间分类</a:t>
            </a:r>
          </a:p>
        </p:txBody>
      </p:sp>
      <p:sp>
        <p:nvSpPr>
          <p:cNvPr id="64" name="矩形 63"/>
          <p:cNvSpPr/>
          <p:nvPr/>
        </p:nvSpPr>
        <p:spPr>
          <a:xfrm>
            <a:off x="4139952" y="4366047"/>
            <a:ext cx="1296144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分类</a:t>
            </a:r>
          </a:p>
        </p:txBody>
      </p:sp>
      <p:graphicFrame>
        <p:nvGraphicFramePr>
          <p:cNvPr id="65" name="Object 2"/>
          <p:cNvGraphicFramePr>
            <a:graphicFrameLocks noChangeAspect="1"/>
          </p:cNvGraphicFramePr>
          <p:nvPr/>
        </p:nvGraphicFramePr>
        <p:xfrm>
          <a:off x="2339752" y="5158135"/>
          <a:ext cx="7207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" name="Equation" r:id="rId6" imgW="9144000" imgH="9144000" progId="Equation.DSMT4">
                  <p:embed/>
                </p:oleObj>
              </mc:Choice>
              <mc:Fallback>
                <p:oleObj name="Equation" r:id="rId6" imgW="9144000" imgH="9144000" progId="Equation.DSMT4">
                  <p:embed/>
                  <p:pic>
                    <p:nvPicPr>
                      <p:cNvPr id="0" name="图片 512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39752" y="5158135"/>
                        <a:ext cx="720725" cy="719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"/>
          <p:cNvGraphicFramePr>
            <a:graphicFrameLocks noChangeAspect="1"/>
          </p:cNvGraphicFramePr>
          <p:nvPr/>
        </p:nvGraphicFramePr>
        <p:xfrm>
          <a:off x="3995936" y="5086127"/>
          <a:ext cx="14890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" name="Equation" r:id="rId8" imgW="18288000" imgH="8839200" progId="Equation.DSMT4">
                  <p:embed/>
                </p:oleObj>
              </mc:Choice>
              <mc:Fallback>
                <p:oleObj name="Equation" r:id="rId8" imgW="18288000" imgH="8839200" progId="Equation.DSMT4">
                  <p:embed/>
                  <p:pic>
                    <p:nvPicPr>
                      <p:cNvPr id="0" name="图片 512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5936" y="5086127"/>
                        <a:ext cx="1489075" cy="7207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矩形 66"/>
          <p:cNvSpPr/>
          <p:nvPr/>
        </p:nvSpPr>
        <p:spPr>
          <a:xfrm>
            <a:off x="2267744" y="4366047"/>
            <a:ext cx="1296144" cy="5040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回归</a:t>
            </a:r>
          </a:p>
        </p:txBody>
      </p:sp>
      <p:sp>
        <p:nvSpPr>
          <p:cNvPr id="68" name="矩形 67"/>
          <p:cNvSpPr/>
          <p:nvPr/>
        </p:nvSpPr>
        <p:spPr>
          <a:xfrm>
            <a:off x="5868144" y="4366047"/>
            <a:ext cx="1584176" cy="5040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结构化学习</a:t>
            </a:r>
          </a:p>
        </p:txBody>
      </p:sp>
      <p:graphicFrame>
        <p:nvGraphicFramePr>
          <p:cNvPr id="69" name="Object 6"/>
          <p:cNvGraphicFramePr>
            <a:graphicFrameLocks noChangeAspect="1"/>
          </p:cNvGraphicFramePr>
          <p:nvPr/>
        </p:nvGraphicFramePr>
        <p:xfrm>
          <a:off x="6034112" y="5207025"/>
          <a:ext cx="13462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" name="Equation" r:id="rId10" imgW="17068800" imgH="3962400" progId="Equation.DSMT4">
                  <p:embed/>
                </p:oleObj>
              </mc:Choice>
              <mc:Fallback>
                <p:oleObj name="Equation" r:id="rId10" imgW="17068800" imgH="3962400" progId="Equation.DSMT4">
                  <p:embed/>
                  <p:pic>
                    <p:nvPicPr>
                      <p:cNvPr id="0" name="图片 512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34112" y="5207025"/>
                        <a:ext cx="1346200" cy="311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直接连接符 69"/>
          <p:cNvCxnSpPr>
            <a:stCxn id="63" idx="2"/>
            <a:endCxn id="67" idx="0"/>
          </p:cNvCxnSpPr>
          <p:nvPr/>
        </p:nvCxnSpPr>
        <p:spPr>
          <a:xfrm flipH="1">
            <a:off x="2915816" y="3645967"/>
            <a:ext cx="1872208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3" idx="2"/>
            <a:endCxn id="64" idx="0"/>
          </p:cNvCxnSpPr>
          <p:nvPr/>
        </p:nvCxnSpPr>
        <p:spPr>
          <a:xfrm>
            <a:off x="4788024" y="3645967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3" idx="2"/>
            <a:endCxn id="68" idx="0"/>
          </p:cNvCxnSpPr>
          <p:nvPr/>
        </p:nvCxnSpPr>
        <p:spPr>
          <a:xfrm>
            <a:off x="4788024" y="3645967"/>
            <a:ext cx="1872208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427984" y="2348880"/>
            <a:ext cx="360040" cy="3600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8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0E432A-1B6B-4911-A16B-20F83F43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78B42EB-515F-4C15-BAB8-65D61382E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助教：刘晓颖</a:t>
            </a:r>
            <a:endParaRPr lang="en-US" altLang="zh-CN" dirty="0"/>
          </a:p>
          <a:p>
            <a:r>
              <a:rPr lang="zh-CN" altLang="en-US" dirty="0"/>
              <a:t>考核方式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资料</a:t>
            </a:r>
            <a:r>
              <a:rPr lang="en-US" altLang="zh-CN" dirty="0"/>
              <a:t>+</a:t>
            </a:r>
            <a:r>
              <a:rPr lang="zh-CN" altLang="en-US" dirty="0"/>
              <a:t>讨论群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890DAAE-241D-4FC8-9EFD-8ABE8F0C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D7BB3B6-925E-47EF-9EF9-5C00E64C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86CCD25-5101-461A-8514-33F373179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070955"/>
            <a:ext cx="2426242" cy="2836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8E4E148-6BFA-41CC-811A-E291EA1E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15524"/>
            <a:ext cx="5904656" cy="13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4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2339752" y="2204864"/>
          <a:ext cx="4824536" cy="48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4" name="Equation" r:id="rId4" imgW="51511200" imgH="5181600" progId="Equation.DSMT4">
                  <p:embed/>
                </p:oleObj>
              </mc:Choice>
              <mc:Fallback>
                <p:oleObj name="Equation" r:id="rId4" imgW="51511200" imgH="5181600" progId="Equation.DSMT4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9752" y="2204864"/>
                        <a:ext cx="4824536" cy="4853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3707904" y="2924621"/>
            <a:ext cx="2160240" cy="6480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按数据标记分类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3203848" y="4364781"/>
            <a:ext cx="1440160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有监督</a:t>
            </a:r>
          </a:p>
        </p:txBody>
      </p:sp>
      <p:cxnSp>
        <p:nvCxnSpPr>
          <p:cNvPr id="9" name="直接连接符 8"/>
          <p:cNvCxnSpPr>
            <a:stCxn id="7" idx="2"/>
            <a:endCxn id="19" idx="0"/>
          </p:cNvCxnSpPr>
          <p:nvPr/>
        </p:nvCxnSpPr>
        <p:spPr>
          <a:xfrm flipH="1">
            <a:off x="2339752" y="3572693"/>
            <a:ext cx="2448272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2"/>
            <a:endCxn id="8" idx="0"/>
          </p:cNvCxnSpPr>
          <p:nvPr/>
        </p:nvCxnSpPr>
        <p:spPr>
          <a:xfrm flipH="1">
            <a:off x="3923928" y="3572693"/>
            <a:ext cx="864096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  <a:endCxn id="18" idx="0"/>
          </p:cNvCxnSpPr>
          <p:nvPr/>
        </p:nvCxnSpPr>
        <p:spPr>
          <a:xfrm>
            <a:off x="4788024" y="3572693"/>
            <a:ext cx="2448272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3635896" y="5012853"/>
          <a:ext cx="5746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" name="Equation" r:id="rId6" imgW="7315200" imgH="4572000" progId="Equation.DSMT4">
                  <p:embed/>
                </p:oleObj>
              </mc:Choice>
              <mc:Fallback>
                <p:oleObj name="Equation" r:id="rId6" imgW="7315200" imgH="4572000" progId="Equation.DSMT4">
                  <p:embed/>
                  <p:pic>
                    <p:nvPicPr>
                      <p:cNvPr id="0" name="图片 6145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896" y="5012853"/>
                        <a:ext cx="574675" cy="360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1907704" y="5012530"/>
          <a:ext cx="8143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6" name="Equation" r:id="rId8" imgW="10363200" imgH="4572000" progId="Equation.DSMT4">
                  <p:embed/>
                </p:oleObj>
              </mc:Choice>
              <mc:Fallback>
                <p:oleObj name="Equation" r:id="rId8" imgW="10363200" imgH="4572000" progId="Equation.DSMT4">
                  <p:embed/>
                  <p:pic>
                    <p:nvPicPr>
                      <p:cNvPr id="0" name="图片 6146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7704" y="5012530"/>
                        <a:ext cx="814387" cy="360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5292080" y="5012530"/>
          <a:ext cx="5508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7" name="Equation" r:id="rId10" imgW="7010400" imgH="4572000" progId="Equation.DSMT4">
                  <p:embed/>
                </p:oleObj>
              </mc:Choice>
              <mc:Fallback>
                <p:oleObj name="Equation" r:id="rId10" imgW="7010400" imgH="4572000" progId="Equation.DSMT4">
                  <p:embed/>
                  <p:pic>
                    <p:nvPicPr>
                      <p:cNvPr id="0" name="图片 6147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92080" y="5012530"/>
                        <a:ext cx="550863" cy="360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6012160" y="5012530"/>
          <a:ext cx="2346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" name="Equation" r:id="rId12" imgW="29870400" imgH="4572000" progId="Equation.DSMT4">
                  <p:embed/>
                </p:oleObj>
              </mc:Choice>
              <mc:Fallback>
                <p:oleObj name="Equation" r:id="rId12" imgW="29870400" imgH="4572000" progId="Equation.DSMT4">
                  <p:embed/>
                  <p:pic>
                    <p:nvPicPr>
                      <p:cNvPr id="0" name="图片 6148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2160" y="5012530"/>
                        <a:ext cx="2346325" cy="360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4860032" y="4364781"/>
            <a:ext cx="1440160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无监督</a:t>
            </a:r>
          </a:p>
        </p:txBody>
      </p:sp>
      <p:cxnSp>
        <p:nvCxnSpPr>
          <p:cNvPr id="17" name="直接连接符 16"/>
          <p:cNvCxnSpPr>
            <a:stCxn id="7" idx="2"/>
            <a:endCxn id="16" idx="0"/>
          </p:cNvCxnSpPr>
          <p:nvPr/>
        </p:nvCxnSpPr>
        <p:spPr>
          <a:xfrm>
            <a:off x="4788024" y="3572693"/>
            <a:ext cx="792088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16216" y="4364781"/>
            <a:ext cx="1440160" cy="5040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强化学习</a:t>
            </a:r>
          </a:p>
        </p:txBody>
      </p:sp>
      <p:sp>
        <p:nvSpPr>
          <p:cNvPr id="19" name="矩形 18"/>
          <p:cNvSpPr/>
          <p:nvPr/>
        </p:nvSpPr>
        <p:spPr>
          <a:xfrm>
            <a:off x="1619672" y="4364781"/>
            <a:ext cx="1440160" cy="5040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半监督</a:t>
            </a:r>
          </a:p>
        </p:txBody>
      </p:sp>
      <p:sp>
        <p:nvSpPr>
          <p:cNvPr id="20" name="矩形 19"/>
          <p:cNvSpPr/>
          <p:nvPr/>
        </p:nvSpPr>
        <p:spPr>
          <a:xfrm>
            <a:off x="3491880" y="2276872"/>
            <a:ext cx="360040" cy="3600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2267744" y="1628800"/>
          <a:ext cx="4824536" cy="48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4" imgW="51511200" imgH="5181600" progId="Equation.DSMT4">
                  <p:embed/>
                </p:oleObj>
              </mc:Choice>
              <mc:Fallback>
                <p:oleObj name="Equation" r:id="rId4" imgW="51511200" imgH="5181600" progId="Equation.DSMT4">
                  <p:embed/>
                  <p:pic>
                    <p:nvPicPr>
                      <p:cNvPr id="0" name="图片 716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628800"/>
                        <a:ext cx="4824536" cy="4853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3707904" y="2492896"/>
            <a:ext cx="2160240" cy="6480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按目标函数的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学习策略</a:t>
            </a:r>
          </a:p>
        </p:txBody>
      </p:sp>
      <p:sp>
        <p:nvSpPr>
          <p:cNvPr id="8" name="矩形 7"/>
          <p:cNvSpPr/>
          <p:nvPr/>
        </p:nvSpPr>
        <p:spPr>
          <a:xfrm>
            <a:off x="4067944" y="3933056"/>
            <a:ext cx="1440160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批量式</a:t>
            </a:r>
          </a:p>
        </p:txBody>
      </p:sp>
      <p:cxnSp>
        <p:nvCxnSpPr>
          <p:cNvPr id="9" name="直接连接符 8"/>
          <p:cNvCxnSpPr>
            <a:stCxn id="7" idx="2"/>
            <a:endCxn id="13" idx="0"/>
          </p:cNvCxnSpPr>
          <p:nvPr/>
        </p:nvCxnSpPr>
        <p:spPr>
          <a:xfrm flipH="1">
            <a:off x="2339752" y="3140968"/>
            <a:ext cx="2448272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2"/>
            <a:endCxn id="8" idx="0"/>
          </p:cNvCxnSpPr>
          <p:nvPr/>
        </p:nvCxnSpPr>
        <p:spPr>
          <a:xfrm>
            <a:off x="4788024" y="3140968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  <a:endCxn id="12" idx="0"/>
          </p:cNvCxnSpPr>
          <p:nvPr/>
        </p:nvCxnSpPr>
        <p:spPr>
          <a:xfrm>
            <a:off x="4788024" y="3140968"/>
            <a:ext cx="2448272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516216" y="3933056"/>
            <a:ext cx="1440160" cy="5040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主动学习</a:t>
            </a:r>
          </a:p>
        </p:txBody>
      </p:sp>
      <p:sp>
        <p:nvSpPr>
          <p:cNvPr id="13" name="矩形 12"/>
          <p:cNvSpPr/>
          <p:nvPr/>
        </p:nvSpPr>
        <p:spPr>
          <a:xfrm>
            <a:off x="1619672" y="3933056"/>
            <a:ext cx="1440160" cy="5040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在线学习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7246" y="4613066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Duck feeding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1640" y="4613066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Sequential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8144" y="4593322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Sequentially “QA”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y of the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" name="矩形 16"/>
          <p:cNvSpPr/>
          <p:nvPr/>
        </p:nvSpPr>
        <p:spPr>
          <a:xfrm>
            <a:off x="1331640" y="2060848"/>
            <a:ext cx="7128792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48064" y="1700808"/>
            <a:ext cx="648072" cy="3600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1907704" y="1628800"/>
          <a:ext cx="4824536" cy="48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5" name="Equation" r:id="rId4" imgW="51511200" imgH="5181600" progId="Equation.DSMT4">
                  <p:embed/>
                </p:oleObj>
              </mc:Choice>
              <mc:Fallback>
                <p:oleObj name="Equation" r:id="rId4" imgW="51511200" imgH="5181600" progId="Equation.DSMT4">
                  <p:embed/>
                  <p:pic>
                    <p:nvPicPr>
                      <p:cNvPr id="0" name="图片 819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7704" y="1628800"/>
                        <a:ext cx="4824536" cy="4853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331640" y="2060848"/>
            <a:ext cx="7128792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022512" y="2461468"/>
            <a:ext cx="2160240" cy="6480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按目标函数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的模型</a:t>
            </a:r>
          </a:p>
        </p:txBody>
      </p:sp>
      <p:sp>
        <p:nvSpPr>
          <p:cNvPr id="19" name="矩形 18"/>
          <p:cNvSpPr/>
          <p:nvPr/>
        </p:nvSpPr>
        <p:spPr>
          <a:xfrm>
            <a:off x="4390664" y="3901628"/>
            <a:ext cx="1440160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判别式</a:t>
            </a:r>
          </a:p>
        </p:txBody>
      </p:sp>
      <p:cxnSp>
        <p:nvCxnSpPr>
          <p:cNvPr id="20" name="直接连接符 19"/>
          <p:cNvCxnSpPr>
            <a:stCxn id="18" idx="2"/>
            <a:endCxn id="22" idx="0"/>
          </p:cNvCxnSpPr>
          <p:nvPr/>
        </p:nvCxnSpPr>
        <p:spPr>
          <a:xfrm flipH="1">
            <a:off x="3022512" y="3109540"/>
            <a:ext cx="108012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2"/>
            <a:endCxn id="19" idx="0"/>
          </p:cNvCxnSpPr>
          <p:nvPr/>
        </p:nvCxnSpPr>
        <p:spPr>
          <a:xfrm>
            <a:off x="4102632" y="3109540"/>
            <a:ext cx="1008112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302432" y="3901628"/>
            <a:ext cx="1440160" cy="5040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产生式</a:t>
            </a:r>
          </a:p>
        </p:txBody>
      </p:sp>
      <p:sp>
        <p:nvSpPr>
          <p:cNvPr id="15" name="矩形 14"/>
          <p:cNvSpPr/>
          <p:nvPr/>
        </p:nvSpPr>
        <p:spPr>
          <a:xfrm>
            <a:off x="4788024" y="1700808"/>
            <a:ext cx="216024" cy="3600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Object 4">
            <a:extLst>
              <a:ext uri="{FF2B5EF4-FFF2-40B4-BE49-F238E27FC236}">
                <a16:creationId xmlns="" xmlns:a16="http://schemas.microsoft.com/office/drawing/2014/main" id="{5048EC83-7D51-48D6-B709-3C96D3E1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526553"/>
              </p:ext>
            </p:extLst>
          </p:nvPr>
        </p:nvGraphicFramePr>
        <p:xfrm>
          <a:off x="1403648" y="5826243"/>
          <a:ext cx="6592783" cy="89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6" name="Equation" r:id="rId6" imgW="3733560" imgH="583920" progId="Equation.DSMT4">
                  <p:embed/>
                </p:oleObj>
              </mc:Choice>
              <mc:Fallback>
                <p:oleObj name="Equation" r:id="rId6" imgW="3733560" imgH="583920" progId="Equation.DSMT4">
                  <p:embed/>
                  <p:pic>
                    <p:nvPicPr>
                      <p:cNvPr id="74756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3648" y="5826243"/>
                        <a:ext cx="6592783" cy="89414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B5143F8-F6D5-4EB4-9E89-1A1C46499F9F}"/>
              </a:ext>
            </a:extLst>
          </p:cNvPr>
          <p:cNvSpPr/>
          <p:nvPr/>
        </p:nvSpPr>
        <p:spPr>
          <a:xfrm>
            <a:off x="950485" y="4486498"/>
            <a:ext cx="2851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(X,Y)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进行建模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朴素贝叶斯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隐马尔科夫模型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41EEC70-3FD1-4270-B68D-AF70B1827ABF}"/>
              </a:ext>
            </a:extLst>
          </p:cNvPr>
          <p:cNvSpPr/>
          <p:nvPr/>
        </p:nvSpPr>
        <p:spPr>
          <a:xfrm>
            <a:off x="4281123" y="4389920"/>
            <a:ext cx="32112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直接学习</a:t>
            </a: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(Y|X)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近邻，感知机、决策树、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逻辑斯蒂分类器、</a:t>
            </a:r>
            <a:r>
              <a:rPr lang="en-US" altLang="zh-CN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SVM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Boosting</a:t>
            </a:r>
            <a:r>
              <a:rPr lang="zh-CN" altLang="en-US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CRF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生成式，判别式</a:t>
            </a:r>
            <a:r>
              <a:rPr lang="en-US" altLang="zh-CN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Naïve </a:t>
            </a:r>
            <a:r>
              <a:rPr lang="en-US" altLang="zh-CN" sz="2400" b="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Bayes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vs. </a:t>
            </a:r>
            <a:r>
              <a:rPr lang="en-US" altLang="zh-CN" sz="2400" b="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2400" b="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Discriminant</a:t>
            </a:r>
            <a:r>
              <a:rPr lang="en-US" altLang="zh-CN" sz="2400" b="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Analysis</a:t>
            </a:r>
            <a:endParaRPr lang="zh-CN" altLang="en-US" sz="2400" b="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graphicFrame>
        <p:nvGraphicFramePr>
          <p:cNvPr id="2478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430080"/>
              </p:ext>
            </p:extLst>
          </p:nvPr>
        </p:nvGraphicFramePr>
        <p:xfrm>
          <a:off x="1622425" y="2680030"/>
          <a:ext cx="4930775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Equation" r:id="rId3" imgW="66141600" imgH="34747200" progId="Equation.DSMT4">
                  <p:embed/>
                </p:oleObj>
              </mc:Choice>
              <mc:Fallback>
                <p:oleObj name="Equation" r:id="rId3" imgW="66141600" imgH="34747200" progId="Equation.DSMT4">
                  <p:embed/>
                  <p:pic>
                    <p:nvPicPr>
                      <p:cNvPr id="0" name="图片 102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425" y="2680030"/>
                        <a:ext cx="4930775" cy="25876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E0FB75-7842-4EF4-A1C2-FCA16D5F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与发展历史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5E9479B-5ABA-457F-B234-64FFF606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五大流派？ </a:t>
            </a:r>
            <a:endParaRPr lang="en-US" altLang="zh-CN" dirty="0"/>
          </a:p>
          <a:p>
            <a:r>
              <a:rPr lang="zh-CN" altLang="en-US" dirty="0"/>
              <a:t>作业题，阅读如下书籍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63670A0-4BEE-4D95-9149-38F367DF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43641EF-7D27-4726-8598-33EA2467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08B30CA-D440-4599-8DB6-30064A3EC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186614"/>
            <a:ext cx="2196244" cy="31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分类与</a:t>
            </a:r>
            <a:r>
              <a:rPr lang="zh-CN" altLang="en-US" dirty="0">
                <a:solidFill>
                  <a:srgbClr val="FF0000"/>
                </a:solidFill>
              </a:rPr>
              <a:t>发展历史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Picture 2" descr="麦卡洛可（McCulloch）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537047"/>
            <a:ext cx="1047750" cy="1047751"/>
          </a:xfrm>
          <a:prstGeom prst="rect">
            <a:avLst/>
          </a:prstGeom>
          <a:noFill/>
        </p:spPr>
      </p:pic>
      <p:pic>
        <p:nvPicPr>
          <p:cNvPr id="7" name="Picture 4" descr="皮茨（Pitts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1537047"/>
            <a:ext cx="824694" cy="1057300"/>
          </a:xfrm>
          <a:prstGeom prst="rect">
            <a:avLst/>
          </a:prstGeom>
          <a:noFill/>
        </p:spPr>
      </p:pic>
      <p:pic>
        <p:nvPicPr>
          <p:cNvPr id="8" name="Picture 6" descr="弗兰克·罗森布拉特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1537047"/>
            <a:ext cx="873697" cy="1080120"/>
          </a:xfrm>
          <a:prstGeom prst="rect">
            <a:avLst/>
          </a:prstGeom>
          <a:noFill/>
        </p:spPr>
      </p:pic>
      <p:pic>
        <p:nvPicPr>
          <p:cNvPr id="11" name="Picture 10" descr="Marvin Minsky at OLPCb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3968" y="1537047"/>
            <a:ext cx="1008112" cy="108012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029306" y="2597422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Minsky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1969,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图灵奖</a:t>
            </a:r>
          </a:p>
        </p:txBody>
      </p:sp>
      <p:pic>
        <p:nvPicPr>
          <p:cNvPr id="13" name="Picture 12" descr="http://pic3.zhimg.com/de3507132798828b295727267efd0cfe_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1465039"/>
            <a:ext cx="1632182" cy="1224136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1259632" y="2617167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McCulloch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0144" y="2545159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Pitts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59832" y="2597422"/>
            <a:ext cx="968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Rosenblatt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4" descr="Leslie Valian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3648" y="3140968"/>
            <a:ext cx="792088" cy="105513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259632" y="42210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Valiant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1974, PAC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理论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2010,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图灵奖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67744" y="4509120"/>
            <a:ext cx="4002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1989</a:t>
            </a:r>
            <a:r>
              <a:rPr lang="zh-CN" altLang="en-US" sz="1400" dirty="0"/>
              <a:t>，</a:t>
            </a:r>
            <a:r>
              <a:rPr lang="en-US" altLang="zh-CN" sz="1400" dirty="0"/>
              <a:t>Kearns  and Valiant, </a:t>
            </a:r>
            <a:r>
              <a:rPr lang="zh-CN" altLang="en-US" sz="1400" dirty="0"/>
              <a:t>强可学习，弱可学习，</a:t>
            </a:r>
            <a:endParaRPr lang="en-US" altLang="zh-CN" sz="1400" dirty="0"/>
          </a:p>
          <a:p>
            <a:r>
              <a:rPr lang="en-US" altLang="zh-CN" sz="1400" dirty="0"/>
              <a:t>1995</a:t>
            </a:r>
            <a:r>
              <a:rPr lang="zh-CN" altLang="en-US" sz="1400" dirty="0"/>
              <a:t>年</a:t>
            </a:r>
            <a:r>
              <a:rPr lang="en-US" altLang="zh-CN" sz="1400" dirty="0"/>
              <a:t>Freund and </a:t>
            </a:r>
            <a:r>
              <a:rPr lang="en-US" altLang="zh-CN" sz="1400" dirty="0" err="1"/>
              <a:t>Schapire</a:t>
            </a:r>
            <a:r>
              <a:rPr lang="zh-CN" altLang="en-US" sz="1400" dirty="0"/>
              <a:t>提出</a:t>
            </a:r>
            <a:r>
              <a:rPr lang="en-US" altLang="zh-CN" sz="1400" dirty="0" err="1"/>
              <a:t>AdaBoost</a:t>
            </a:r>
            <a:r>
              <a:rPr lang="zh-CN" altLang="en-US" sz="1400" dirty="0"/>
              <a:t>算法</a:t>
            </a:r>
            <a:endParaRPr lang="en-US" altLang="zh-CN" sz="1400" dirty="0"/>
          </a:p>
        </p:txBody>
      </p:sp>
      <p:pic>
        <p:nvPicPr>
          <p:cNvPr id="20" name="Picture 16" descr="http://cseweb.ucsd.edu/~yfreund/portraitsmall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84607" y="3140968"/>
            <a:ext cx="792088" cy="1099023"/>
          </a:xfrm>
          <a:prstGeom prst="rect">
            <a:avLst/>
          </a:prstGeom>
          <a:noFill/>
        </p:spPr>
      </p:pic>
      <p:sp>
        <p:nvSpPr>
          <p:cNvPr id="21" name="矩形 20"/>
          <p:cNvSpPr/>
          <p:nvPr/>
        </p:nvSpPr>
        <p:spPr>
          <a:xfrm>
            <a:off x="2812599" y="4221088"/>
            <a:ext cx="977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Yoav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Freund</a:t>
            </a:r>
          </a:p>
        </p:txBody>
      </p:sp>
      <p:pic>
        <p:nvPicPr>
          <p:cNvPr id="22" name="Picture 18" descr="Photo of Robert Schapir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52759" y="3140968"/>
            <a:ext cx="792088" cy="1080120"/>
          </a:xfrm>
          <a:prstGeom prst="rect">
            <a:avLst/>
          </a:prstGeom>
          <a:noFill/>
        </p:spPr>
      </p:pic>
      <p:sp>
        <p:nvSpPr>
          <p:cNvPr id="23" name="矩形 22"/>
          <p:cNvSpPr/>
          <p:nvPr/>
        </p:nvSpPr>
        <p:spPr>
          <a:xfrm>
            <a:off x="3892719" y="4221088"/>
            <a:ext cx="1183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Schapire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0" descr="http://oz.berkeley.edu/users/breiman/le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8144" y="3140968"/>
            <a:ext cx="1584175" cy="1102036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156176" y="4221088"/>
            <a:ext cx="995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Breiman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2" descr="http://ts1.mm.bing.net/th?&amp;id=JN.3fEKpJOs4w2MxqN7XSwOnA&amp;w=300&amp;h=300&amp;c=0&amp;pid=1.9&amp;rs=0&amp;p=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23728" y="5229200"/>
            <a:ext cx="864096" cy="98939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2123728" y="6237312"/>
            <a:ext cx="786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Vapnik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4" descr="http://canberra06.mlss.cc/files/avatars/avatar-239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31840" y="5229199"/>
            <a:ext cx="648072" cy="95846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843808" y="623731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Bernhard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Scholkopf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神经</a:t>
            </a:r>
            <a:endParaRPr lang="en-US" altLang="zh-CN" dirty="0"/>
          </a:p>
          <a:p>
            <a:r>
              <a:rPr lang="zh-CN" altLang="en-US" dirty="0"/>
              <a:t>网络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75656" y="537321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32" name="Picture 26" descr="http://cms.csdnimg.cn/articlev1/uploads/allimg/120316/130_120316073755_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24128" y="5301208"/>
            <a:ext cx="864096" cy="1209936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4788024" y="5301208"/>
            <a:ext cx="102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Judea Pearl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2011,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图灵奖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499992" y="5229200"/>
            <a:ext cx="3528392" cy="13681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16016" y="5805264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概率图</a:t>
            </a:r>
            <a:endParaRPr lang="en-US" altLang="zh-CN" sz="2000" dirty="0"/>
          </a:p>
          <a:p>
            <a:r>
              <a:rPr lang="zh-CN" altLang="en-US" sz="2000" dirty="0"/>
              <a:t>模型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1259632" y="1321023"/>
            <a:ext cx="6840760" cy="15841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1259632" y="2996952"/>
            <a:ext cx="6840760" cy="208823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331640" y="5229200"/>
            <a:ext cx="3024336" cy="13681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292080" y="184482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……………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7544" y="33569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集成</a:t>
            </a:r>
            <a:endParaRPr lang="en-US" altLang="zh-CN" dirty="0"/>
          </a:p>
          <a:p>
            <a:r>
              <a:rPr lang="zh-CN" altLang="en-US" dirty="0"/>
              <a:t>学习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7544" y="537321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核学习</a:t>
            </a:r>
            <a:endParaRPr lang="en-US" altLang="zh-CN" dirty="0"/>
          </a:p>
          <a:p>
            <a:r>
              <a:rPr lang="zh-CN" altLang="en-US" dirty="0"/>
              <a:t>方法</a:t>
            </a:r>
          </a:p>
        </p:txBody>
      </p:sp>
      <p:sp>
        <p:nvSpPr>
          <p:cNvPr id="43" name="矩形 42"/>
          <p:cNvSpPr/>
          <p:nvPr/>
        </p:nvSpPr>
        <p:spPr>
          <a:xfrm>
            <a:off x="3460671" y="3140968"/>
            <a:ext cx="1282467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1200" dirty="0"/>
              <a:t>2003, </a:t>
            </a:r>
            <a:r>
              <a:rPr lang="en-US" altLang="zh-CN" sz="1200" dirty="0" err="1"/>
              <a:t>Godel</a:t>
            </a:r>
            <a:r>
              <a:rPr lang="en-US" altLang="zh-CN" sz="1200" dirty="0"/>
              <a:t> Prize</a:t>
            </a:r>
            <a:endParaRPr lang="zh-CN" altLang="en-US" sz="1200" dirty="0"/>
          </a:p>
        </p:txBody>
      </p:sp>
      <p:pic>
        <p:nvPicPr>
          <p:cNvPr id="249858" name="Picture 2" descr="pictur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04248" y="5301208"/>
            <a:ext cx="936104" cy="11881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第一讲：机器学习基础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机器学习的定义与应用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分类与发展历史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机器学习三要素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正则化与泛化能力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性能评估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2564904"/>
            <a:ext cx="4680520" cy="5760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r>
              <a:rPr lang="en-US" altLang="zh-CN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联合概率密度分布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输入与输出的随机变量遵循联合概率分布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P(</a:t>
            </a:r>
            <a:r>
              <a:rPr lang="en-US" altLang="zh-CN" sz="2400" b="0" i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i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具有联合概率分布的假设就是监督学习关于数据的基本假设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99592" y="3356992"/>
          <a:ext cx="6578562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3" imgW="82905600" imgH="39928800" progId="Equation.DSMT4">
                  <p:embed/>
                </p:oleObj>
              </mc:Choice>
              <mc:Fallback>
                <p:oleObj name="Equation" r:id="rId3" imgW="82905600" imgH="39928800" progId="Equation.DSMT4">
                  <p:embed/>
                  <p:pic>
                    <p:nvPicPr>
                      <p:cNvPr id="0" name="图片 1126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356992"/>
                        <a:ext cx="6578562" cy="3168352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训练数据与测试数据是依据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P(</a:t>
            </a:r>
            <a:r>
              <a:rPr lang="en-US" altLang="zh-CN" sz="2400" b="0" i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独立同分布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产生的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独立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同分布</a:t>
            </a:r>
            <a:endParaRPr lang="en-US" altLang="zh-CN" b="0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929804" y="3140968"/>
          <a:ext cx="558641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7" name="Equation" r:id="rId3" imgW="62484000" imgH="12496800" progId="Equation.DSMT4">
                  <p:embed/>
                </p:oleObj>
              </mc:Choice>
              <mc:Fallback>
                <p:oleObj name="Equation" r:id="rId3" imgW="62484000" imgH="12496800" progId="Equation.DSMT4">
                  <p:embed/>
                  <p:pic>
                    <p:nvPicPr>
                      <p:cNvPr id="0" name="图片 1228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9804" y="3140968"/>
                        <a:ext cx="5586412" cy="957263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7" name="Object 3"/>
          <p:cNvGraphicFramePr>
            <a:graphicFrameLocks noChangeAspect="1"/>
          </p:cNvGraphicFramePr>
          <p:nvPr/>
        </p:nvGraphicFramePr>
        <p:xfrm>
          <a:off x="971600" y="4641751"/>
          <a:ext cx="7992888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" name="Equation" r:id="rId5" imgW="93878400" imgH="17983200" progId="Equation.DSMT4">
                  <p:embed/>
                </p:oleObj>
              </mc:Choice>
              <mc:Fallback>
                <p:oleObj name="Equation" r:id="rId5" imgW="93878400" imgH="17983200" progId="Equation.DSMT4">
                  <p:embed/>
                  <p:pic>
                    <p:nvPicPr>
                      <p:cNvPr id="0" name="图片 1228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600" y="4641751"/>
                        <a:ext cx="7992888" cy="1379537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问题的形式化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EB25-299A-4C75-8ED3-4BBE8D8188EE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751311"/>
            <a:ext cx="1924697" cy="157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2923529"/>
            <a:ext cx="1728192" cy="148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131840" y="3139553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学习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系统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8610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数据集</a:t>
            </a:r>
          </a:p>
        </p:txBody>
      </p:sp>
      <p:sp>
        <p:nvSpPr>
          <p:cNvPr id="13" name="圆柱形 12"/>
          <p:cNvSpPr/>
          <p:nvPr/>
        </p:nvSpPr>
        <p:spPr>
          <a:xfrm>
            <a:off x="4932040" y="2924944"/>
            <a:ext cx="1512168" cy="129614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467544" y="4725144"/>
          <a:ext cx="3744416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1" name="Equation" r:id="rId6" imgW="42976800" imgH="11887200" progId="Equation.DSMT4">
                  <p:embed/>
                </p:oleObj>
              </mc:Choice>
              <mc:Fallback>
                <p:oleObj name="Equation" r:id="rId6" imgW="42976800" imgH="11887200" progId="Equation.DSMT4">
                  <p:embed/>
                  <p:pic>
                    <p:nvPicPr>
                      <p:cNvPr id="0" name="图片 13312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4725144"/>
                        <a:ext cx="3744416" cy="115212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菱形 15"/>
          <p:cNvSpPr/>
          <p:nvPr/>
        </p:nvSpPr>
        <p:spPr>
          <a:xfrm>
            <a:off x="4788024" y="4797152"/>
            <a:ext cx="1656184" cy="936104"/>
          </a:xfrm>
          <a:prstGeom prst="diamon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预测</a:t>
            </a:r>
            <a:endParaRPr lang="en-US" altLang="zh-CN" sz="2000" dirty="0"/>
          </a:p>
          <a:p>
            <a:pPr algn="ctr"/>
            <a:r>
              <a:rPr lang="zh-CN" altLang="en-US" sz="2000" dirty="0"/>
              <a:t>系统</a:t>
            </a: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6444208" y="3068960"/>
          <a:ext cx="115212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2" name="Equation" r:id="rId8" imgW="13716000" imgH="11277600" progId="Equation.DSMT4">
                  <p:embed/>
                </p:oleObj>
              </mc:Choice>
              <mc:Fallback>
                <p:oleObj name="Equation" r:id="rId8" imgW="13716000" imgH="11277600" progId="Equation.DSMT4">
                  <p:embed/>
                  <p:pic>
                    <p:nvPicPr>
                      <p:cNvPr id="0" name="图片 1331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4208" y="3068960"/>
                        <a:ext cx="1152128" cy="86409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6867897" y="4887813"/>
          <a:ext cx="2168599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3" name="Equation" r:id="rId10" imgW="26517600" imgH="12496800" progId="Equation.DSMT4">
                  <p:embed/>
                </p:oleObj>
              </mc:Choice>
              <mc:Fallback>
                <p:oleObj name="Equation" r:id="rId10" imgW="26517600" imgH="12496800" progId="Equation.DSMT4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67897" y="4887813"/>
                        <a:ext cx="2168599" cy="1133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圆角矩形 18"/>
          <p:cNvSpPr/>
          <p:nvPr/>
        </p:nvSpPr>
        <p:spPr>
          <a:xfrm>
            <a:off x="395536" y="2420888"/>
            <a:ext cx="7128792" cy="2016224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71800" y="24208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训练阶段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499992" y="1844824"/>
            <a:ext cx="2232248" cy="4392488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60032" y="19168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测试阶段</a:t>
            </a:r>
          </a:p>
        </p:txBody>
      </p:sp>
      <p:sp>
        <p:nvSpPr>
          <p:cNvPr id="23" name="右箭头 22"/>
          <p:cNvSpPr/>
          <p:nvPr/>
        </p:nvSpPr>
        <p:spPr>
          <a:xfrm>
            <a:off x="2267744" y="3573016"/>
            <a:ext cx="432048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4427984" y="3573016"/>
            <a:ext cx="432048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5580112" y="2708920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5508104" y="422108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5508104" y="5733256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36096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96136" y="5661248"/>
            <a:ext cx="298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F7A7A80-78A1-44B6-9526-3184E9AA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9DE15A-0F0D-4A68-BEB3-B5221C5C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0F61B7E-FAAF-4CFF-8B2F-9022B47D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7E0159E9-5097-43AC-8703-D344A203806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6849567" cy="266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微信公众号：</a:t>
            </a:r>
            <a:r>
              <a:rPr lang="en-US" altLang="zh-CN" dirty="0" err="1"/>
              <a:t>AmoyAI</a:t>
            </a:r>
            <a:endParaRPr lang="en-US" altLang="zh-CN" dirty="0"/>
          </a:p>
          <a:p>
            <a:r>
              <a:rPr lang="zh-CN" altLang="en-US" dirty="0"/>
              <a:t>公众号有</a:t>
            </a:r>
            <a:r>
              <a:rPr lang="en-US" altLang="zh-CN" dirty="0"/>
              <a:t>2018</a:t>
            </a:r>
            <a:r>
              <a:rPr lang="zh-CN" altLang="en-US" dirty="0"/>
              <a:t>年每节课的课程信息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年，持续推出“</a:t>
            </a:r>
            <a:r>
              <a:rPr lang="en-US" altLang="zh-CN" dirty="0" err="1"/>
              <a:t>LectureNotes</a:t>
            </a:r>
            <a:r>
              <a:rPr lang="zh-CN" altLang="en-US" dirty="0"/>
              <a:t>”计划</a:t>
            </a:r>
            <a:endParaRPr lang="en-US" altLang="zh-CN" dirty="0"/>
          </a:p>
          <a:p>
            <a:r>
              <a:rPr lang="zh-CN" altLang="en-US" dirty="0"/>
              <a:t>奖励：期末总成绩</a:t>
            </a:r>
            <a:r>
              <a:rPr lang="en-US" altLang="zh-CN" dirty="0">
                <a:solidFill>
                  <a:srgbClr val="FF0000"/>
                </a:solidFill>
              </a:rPr>
              <a:t>: +10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87931B93-7B9A-42BC-956E-7C25565D0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98554"/>
              </p:ext>
            </p:extLst>
          </p:nvPr>
        </p:nvGraphicFramePr>
        <p:xfrm>
          <a:off x="611560" y="3789040"/>
          <a:ext cx="6840760" cy="23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275">
                  <a:extLst>
                    <a:ext uri="{9D8B030D-6E8A-4147-A177-3AD203B41FA5}">
                      <a16:colId xmlns="" xmlns:a16="http://schemas.microsoft.com/office/drawing/2014/main" val="3493384121"/>
                    </a:ext>
                  </a:extLst>
                </a:gridCol>
                <a:gridCol w="646443">
                  <a:extLst>
                    <a:ext uri="{9D8B030D-6E8A-4147-A177-3AD203B41FA5}">
                      <a16:colId xmlns="" xmlns:a16="http://schemas.microsoft.com/office/drawing/2014/main" val="3888081688"/>
                    </a:ext>
                  </a:extLst>
                </a:gridCol>
                <a:gridCol w="5063042">
                  <a:extLst>
                    <a:ext uri="{9D8B030D-6E8A-4147-A177-3AD203B41FA5}">
                      <a16:colId xmlns="" xmlns:a16="http://schemas.microsoft.com/office/drawing/2014/main" val="2003575170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全面性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是否包括老师所讲的全部内容，</a:t>
                      </a:r>
                      <a:r>
                        <a:rPr lang="en-US" altLang="zh-CN" sz="2400" dirty="0"/>
                        <a:t>                      </a:t>
                      </a:r>
                      <a:r>
                        <a:rPr lang="zh-CN" altLang="en-US" sz="2400" dirty="0"/>
                        <a:t>也可以根据自己的理解适当增加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34038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推广度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点赞，阅读数</a:t>
                      </a:r>
                      <a:endParaRPr lang="en-US" altLang="zh-CN" sz="2400" dirty="0"/>
                    </a:p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8911448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即时性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完成时间（限定一周内）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920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00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</a:p>
          <a:p>
            <a:pPr>
              <a:buNone/>
            </a:pP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492875"/>
            <a:ext cx="2133600" cy="365125"/>
          </a:xfrm>
        </p:spPr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 dirty="0"/>
          </a:p>
        </p:txBody>
      </p:sp>
      <p:graphicFrame>
        <p:nvGraphicFramePr>
          <p:cNvPr id="12185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434673"/>
              </p:ext>
            </p:extLst>
          </p:nvPr>
        </p:nvGraphicFramePr>
        <p:xfrm>
          <a:off x="2915308" y="2276872"/>
          <a:ext cx="5020214" cy="111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5" name="Equation" r:id="rId4" imgW="2361960" imgH="545760" progId="Equation.DSMT4">
                  <p:embed/>
                </p:oleObj>
              </mc:Choice>
              <mc:Fallback>
                <p:oleObj name="Equation" r:id="rId4" imgW="2361960" imgH="545760" progId="Equation.DSMT4">
                  <p:embed/>
                  <p:pic>
                    <p:nvPicPr>
                      <p:cNvPr id="0" name="Object 1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5308" y="2276872"/>
                        <a:ext cx="5020214" cy="1113579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2915816" y="3645024"/>
          <a:ext cx="5184576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6" name="Equation" r:id="rId6" imgW="67970400" imgH="17373600" progId="Equation.DSMT4">
                  <p:embed/>
                </p:oleObj>
              </mc:Choice>
              <mc:Fallback>
                <p:oleObj name="Equation" r:id="rId6" imgW="67970400" imgH="17373600" progId="Equation.DSMT4">
                  <p:embed/>
                  <p:pic>
                    <p:nvPicPr>
                      <p:cNvPr id="0" name="图片 14337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5816" y="3645024"/>
                        <a:ext cx="5184576" cy="13319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915816" y="5241974"/>
            <a:ext cx="5184576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解析解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梯度下降法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凸优化技术：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SMO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+mn-ea"/>
              </a:rPr>
              <a:t>EM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算法</a:t>
            </a:r>
          </a:p>
        </p:txBody>
      </p:sp>
      <p:sp>
        <p:nvSpPr>
          <p:cNvPr id="16" name="立方体 15"/>
          <p:cNvSpPr/>
          <p:nvPr/>
        </p:nvSpPr>
        <p:spPr>
          <a:xfrm>
            <a:off x="1331640" y="2276872"/>
            <a:ext cx="1368152" cy="1080120"/>
          </a:xfrm>
          <a:prstGeom prst="cub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17" name="立方体 16"/>
          <p:cNvSpPr/>
          <p:nvPr/>
        </p:nvSpPr>
        <p:spPr>
          <a:xfrm>
            <a:off x="1331640" y="3789040"/>
            <a:ext cx="1368152" cy="1080120"/>
          </a:xfrm>
          <a:prstGeom prst="cube">
            <a:avLst/>
          </a:prstGeom>
          <a:solidFill>
            <a:srgbClr val="0000FF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策略</a:t>
            </a:r>
          </a:p>
        </p:txBody>
      </p:sp>
      <p:sp>
        <p:nvSpPr>
          <p:cNvPr id="18" name="立方体 17"/>
          <p:cNvSpPr/>
          <p:nvPr/>
        </p:nvSpPr>
        <p:spPr>
          <a:xfrm>
            <a:off x="1259632" y="5157192"/>
            <a:ext cx="1368152" cy="1080120"/>
          </a:xfrm>
          <a:prstGeom prst="cube">
            <a:avLst/>
          </a:prstGeom>
          <a:solidFill>
            <a:srgbClr val="7030A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算法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11560" y="3573016"/>
            <a:ext cx="81369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11560" y="5085184"/>
            <a:ext cx="81369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Picture 1" descr="C:\Users\DELL\AppData\Roaming\Tencent\Users\14291414\QQ\WinTemp\RichOle\~Z1ZJ28V9RPT34~_G_3QBF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148" y="3517087"/>
            <a:ext cx="3665494" cy="2592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3315" y="2602391"/>
            <a:ext cx="7416824" cy="96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19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320732"/>
              </p:ext>
            </p:extLst>
          </p:nvPr>
        </p:nvGraphicFramePr>
        <p:xfrm>
          <a:off x="4620883" y="3663707"/>
          <a:ext cx="324036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0" name="Equation" r:id="rId5" imgW="38404800" imgH="8839200" progId="Equation.DSMT4">
                  <p:embed/>
                </p:oleObj>
              </mc:Choice>
              <mc:Fallback>
                <p:oleObj name="Equation" r:id="rId5" imgW="38404800" imgH="8839200" progId="Equation.DSMT4">
                  <p:embed/>
                  <p:pic>
                    <p:nvPicPr>
                      <p:cNvPr id="21197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883" y="3663707"/>
                        <a:ext cx="3240360" cy="7794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82007"/>
              </p:ext>
            </p:extLst>
          </p:nvPr>
        </p:nvGraphicFramePr>
        <p:xfrm>
          <a:off x="4629359" y="4558262"/>
          <a:ext cx="3240360" cy="121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1" name="Equation" r:id="rId7" imgW="39014400" imgH="14325600" progId="Equation.DSMT4">
                  <p:embed/>
                </p:oleObj>
              </mc:Choice>
              <mc:Fallback>
                <p:oleObj name="Equation" r:id="rId7" imgW="39014400" imgH="14325600" progId="Equation.DSMT4">
                  <p:embed/>
                  <p:pic>
                    <p:nvPicPr>
                      <p:cNvPr id="211971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9359" y="4558262"/>
                        <a:ext cx="3240360" cy="1218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63688" y="45811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数据集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41759" y="37586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策略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2433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模型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1243" y="4711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887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DEC852D-BFD5-42F4-9492-89B3A502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机器学习</a:t>
            </a:r>
            <a:r>
              <a:rPr lang="zh-CN" altLang="en-US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985089C-27DD-4C79-8D81-FDF15D35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之模型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59E0927-497A-4FF3-8CCD-F700D4F5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6EB3BF8-3FF8-4386-8796-6808AD27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Picture 6" descr="C:\Users\DELL\AppData\Roaming\Tencent\Users\14291414\QQ\WinTemp\RichOle\$IV@R~{TU$~SG1U5]05DU0O.png">
            <a:extLst>
              <a:ext uri="{FF2B5EF4-FFF2-40B4-BE49-F238E27FC236}">
                <a16:creationId xmlns="" xmlns:a16="http://schemas.microsoft.com/office/drawing/2014/main" id="{3EAEBB78-CF9A-4F3B-9DAC-5D5BBEDB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852936"/>
            <a:ext cx="5910462" cy="4117401"/>
          </a:xfrm>
          <a:prstGeom prst="rect">
            <a:avLst/>
          </a:prstGeom>
          <a:noFill/>
        </p:spPr>
      </p:pic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67E6211A-831A-4705-A9B3-58DE5F06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2060848"/>
            <a:ext cx="7416824" cy="96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56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所要学习的条件概率或者决策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模型的假设空间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所有可能的条件概率分布或者决策函数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5718-926B-4385-A512-F2AC28FC41B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 dirty="0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2359497" y="3831431"/>
          <a:ext cx="5544616" cy="632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" name="Equation" r:id="rId3" imgW="56083200" imgH="6400800" progId="Equation.DSMT4">
                  <p:embed/>
                </p:oleObj>
              </mc:Choice>
              <mc:Fallback>
                <p:oleObj name="Equation" r:id="rId3" imgW="56083200" imgH="6400800" progId="Equation.DSMT4">
                  <p:embed/>
                  <p:pic>
                    <p:nvPicPr>
                      <p:cNvPr id="0" name="图片 1536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9497" y="3831431"/>
                        <a:ext cx="5544616" cy="63280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2359025" y="4624388"/>
          <a:ext cx="47609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2" name="Equation" r:id="rId5" imgW="48158400" imgH="6400800" progId="Equation.DSMT4">
                  <p:embed/>
                </p:oleObj>
              </mc:Choice>
              <mc:Fallback>
                <p:oleObj name="Equation" r:id="rId5" imgW="48158400" imgH="6400800" progId="Equation.DSMT4">
                  <p:embed/>
                  <p:pic>
                    <p:nvPicPr>
                      <p:cNvPr id="0" name="Object 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9025" y="4624388"/>
                        <a:ext cx="4760913" cy="631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07969" y="57036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参数空间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896001" y="3831431"/>
            <a:ext cx="864096" cy="5040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103913" y="4695527"/>
            <a:ext cx="864096" cy="5040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6896001" y="5199583"/>
            <a:ext cx="216024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1" idx="2"/>
          </p:cNvCxnSpPr>
          <p:nvPr/>
        </p:nvCxnSpPr>
        <p:spPr>
          <a:xfrm flipV="1">
            <a:off x="7112025" y="4335487"/>
            <a:ext cx="216024" cy="13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68" y="39034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非概率模型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3313" y="4623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概率模型</a:t>
            </a:r>
          </a:p>
        </p:txBody>
      </p:sp>
      <p:sp>
        <p:nvSpPr>
          <p:cNvPr id="20" name="矩形 19"/>
          <p:cNvSpPr/>
          <p:nvPr/>
        </p:nvSpPr>
        <p:spPr>
          <a:xfrm>
            <a:off x="971600" y="5373216"/>
            <a:ext cx="30235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000" b="1" dirty="0"/>
              <a:t>？？如何从假设空间中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/>
              <a:t>选择一个</a:t>
            </a:r>
            <a:r>
              <a:rPr lang="zh-CN" altLang="en-US" sz="2000" b="1" dirty="0">
                <a:solidFill>
                  <a:srgbClr val="FF0000"/>
                </a:solidFill>
              </a:rPr>
              <a:t>最优的</a:t>
            </a:r>
            <a:r>
              <a:rPr lang="zh-CN" altLang="en-US" sz="2000" b="1" dirty="0"/>
              <a:t>模型？？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 animBg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策略：损失函数和风险函数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</a:rPr>
              <a:t>损失函数：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度量模型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一次预测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的好坏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</a:rPr>
              <a:t>风险函数：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度量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平均意义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下模型预测的好坏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+mj-ea"/>
                <a:ea typeface="+mj-ea"/>
              </a:rPr>
              <a:t>几种常见的损失函数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940152" y="2060848"/>
          <a:ext cx="143258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" name="Equation" r:id="rId3" imgW="16459200" imgH="5791200" progId="Equation.DSMT4">
                  <p:embed/>
                </p:oleObj>
              </mc:Choice>
              <mc:Fallback>
                <p:oleObj name="Equation" r:id="rId3" imgW="16459200" imgH="5791200" progId="Equation.DSMT4">
                  <p:embed/>
                  <p:pic>
                    <p:nvPicPr>
                      <p:cNvPr id="0" name="图片 1638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0152" y="2060848"/>
                        <a:ext cx="1432580" cy="5040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6804248" y="2492896"/>
          <a:ext cx="188357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" name="Equation" r:id="rId5" imgW="21640800" imgH="5791200" progId="Equation.DSMT4">
                  <p:embed/>
                </p:oleObj>
              </mc:Choice>
              <mc:Fallback>
                <p:oleObj name="Equation" r:id="rId5" imgW="21640800" imgH="5791200" progId="Equation.DSMT4">
                  <p:embed/>
                  <p:pic>
                    <p:nvPicPr>
                      <p:cNvPr id="0" name="图片 1638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4248" y="2492896"/>
                        <a:ext cx="1883578" cy="5040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899592" y="3501008"/>
          <a:ext cx="4301777" cy="282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9" name="Equation" r:id="rId7" imgW="56083200" imgH="36880800" progId="Equation.DSMT4">
                  <p:embed/>
                </p:oleObj>
              </mc:Choice>
              <mc:Fallback>
                <p:oleObj name="Equation" r:id="rId7" imgW="56083200" imgH="36880800" progId="Equation.DSMT4">
                  <p:embed/>
                  <p:pic>
                    <p:nvPicPr>
                      <p:cNvPr id="0" name="图片 1638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9592" y="3501008"/>
                        <a:ext cx="4301777" cy="282888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5292080" y="3501008"/>
          <a:ext cx="3189688" cy="279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0" name="Equation" r:id="rId9" imgW="46939200" imgH="41148000" progId="Equation.DSMT4">
                  <p:embed/>
                </p:oleObj>
              </mc:Choice>
              <mc:Fallback>
                <p:oleObj name="Equation" r:id="rId9" imgW="46939200" imgH="41148000" progId="Equation.DSMT4">
                  <p:embed/>
                  <p:pic>
                    <p:nvPicPr>
                      <p:cNvPr id="0" name="图片 16387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2080" y="3501008"/>
                        <a:ext cx="3189688" cy="279615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算法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统计学习问题最终归结为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最优化问题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，算法指的是学习模型的具体计算方法。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优化问题有</a:t>
            </a: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解析解</a:t>
            </a:r>
            <a:endParaRPr lang="en-US" altLang="zh-CN" sz="2400" b="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最小二乘法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岭回归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3A5F-37AA-4311-AC06-15937C57F45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843807" y="3284984"/>
          <a:ext cx="146416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4" name="Equation" r:id="rId3" imgW="18592800" imgH="6400800" progId="Equation.DSMT4">
                  <p:embed/>
                </p:oleObj>
              </mc:Choice>
              <mc:Fallback>
                <p:oleObj name="Equation" r:id="rId3" imgW="18592800" imgH="6400800" progId="Equation.DSMT4">
                  <p:embed/>
                  <p:pic>
                    <p:nvPicPr>
                      <p:cNvPr id="4301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7" y="3284984"/>
                        <a:ext cx="1464161" cy="5040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2267744" y="3789040"/>
          <a:ext cx="2215628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5" name="Equation" r:id="rId5" imgW="24688800" imgH="6400800" progId="Equation.DSMT4">
                  <p:embed/>
                </p:oleObj>
              </mc:Choice>
              <mc:Fallback>
                <p:oleObj name="Equation" r:id="rId5" imgW="24688800" imgH="6400800" progId="Equation.DSMT4">
                  <p:embed/>
                  <p:pic>
                    <p:nvPicPr>
                      <p:cNvPr id="43011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7744" y="3789040"/>
                        <a:ext cx="2215628" cy="5760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581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zh-CN" altLang="en-US" dirty="0">
                <a:solidFill>
                  <a:srgbClr val="0000FF"/>
                </a:solidFill>
              </a:rPr>
              <a:t>算法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优化问题</a:t>
            </a: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无解析解</a:t>
            </a:r>
            <a:r>
              <a:rPr lang="zh-CN" altLang="en-US" sz="2400" b="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梯度下降法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随机梯度下降法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牛顿法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坐标下降法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SMO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带有隐变量的求解方法</a:t>
            </a:r>
            <a:endParaRPr lang="en-US" altLang="zh-CN" sz="24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求解</a:t>
            </a:r>
            <a:r>
              <a:rPr lang="en-US" altLang="zh-CN" sz="2400" b="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GMM</a:t>
            </a:r>
            <a:r>
              <a:rPr lang="en-US" altLang="zh-CN" sz="24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b="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HMM</a:t>
            </a:r>
            <a:r>
              <a:rPr lang="en-US" altLang="zh-CN" sz="24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endParaRPr lang="zh-CN" altLang="en-US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2"/>
            <a:ext cx="2016224" cy="229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6014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Picture 1" descr="C:\Users\DELL\AppData\Roaming\Tencent\Users\14291414\QQ\WinTemp\RichOle\~Z1ZJ28V9RPT34~_G_3QBF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068960"/>
            <a:ext cx="3665494" cy="2592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103899"/>
            <a:ext cx="7416824" cy="96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1970" name="Object 2"/>
          <p:cNvGraphicFramePr>
            <a:graphicFrameLocks noChangeAspect="1"/>
          </p:cNvGraphicFramePr>
          <p:nvPr/>
        </p:nvGraphicFramePr>
        <p:xfrm>
          <a:off x="4716016" y="3225602"/>
          <a:ext cx="324036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8" name="Equation" r:id="rId5" imgW="38404800" imgH="8839200" progId="Equation.DSMT4">
                  <p:embed/>
                </p:oleObj>
              </mc:Choice>
              <mc:Fallback>
                <p:oleObj name="Equation" r:id="rId5" imgW="38404800" imgH="8839200" progId="Equation.DSMT4">
                  <p:embed/>
                  <p:pic>
                    <p:nvPicPr>
                      <p:cNvPr id="21197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6" y="3225602"/>
                        <a:ext cx="3240360" cy="7794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/>
          <p:cNvGraphicFramePr>
            <a:graphicFrameLocks noChangeAspect="1"/>
          </p:cNvGraphicFramePr>
          <p:nvPr/>
        </p:nvGraphicFramePr>
        <p:xfrm>
          <a:off x="4716016" y="4149080"/>
          <a:ext cx="3240360" cy="121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9" name="Equation" r:id="rId7" imgW="39014400" imgH="14325600" progId="Equation.DSMT4">
                  <p:embed/>
                </p:oleObj>
              </mc:Choice>
              <mc:Fallback>
                <p:oleObj name="Equation" r:id="rId7" imgW="39014400" imgH="14325600" progId="Equation.DSMT4">
                  <p:embed/>
                  <p:pic>
                    <p:nvPicPr>
                      <p:cNvPr id="211971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6016" y="4149080"/>
                        <a:ext cx="3240360" cy="1218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63688" y="45811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数据集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8384" y="33569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策略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1328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模型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384" y="43354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7370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215042" name="Object 2"/>
          <p:cNvGraphicFramePr>
            <a:graphicFrameLocks noChangeAspect="1"/>
          </p:cNvGraphicFramePr>
          <p:nvPr/>
        </p:nvGraphicFramePr>
        <p:xfrm>
          <a:off x="1730375" y="2205038"/>
          <a:ext cx="7196138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8" name="Equation" r:id="rId3" imgW="83515200" imgH="17983200" progId="Equation.DSMT4">
                  <p:embed/>
                </p:oleObj>
              </mc:Choice>
              <mc:Fallback>
                <p:oleObj name="Equation" r:id="rId3" imgW="83515200" imgH="17983200" progId="Equation.DSMT4">
                  <p:embed/>
                  <p:pic>
                    <p:nvPicPr>
                      <p:cNvPr id="215042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75" y="2205038"/>
                        <a:ext cx="7196138" cy="15843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3" name="Object 3"/>
          <p:cNvGraphicFramePr>
            <a:graphicFrameLocks noChangeAspect="1"/>
          </p:cNvGraphicFramePr>
          <p:nvPr/>
        </p:nvGraphicFramePr>
        <p:xfrm>
          <a:off x="1730375" y="3860800"/>
          <a:ext cx="7205663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9" name="Equation" r:id="rId5" imgW="86563200" imgH="18592800" progId="Equation.DSMT4">
                  <p:embed/>
                </p:oleObj>
              </mc:Choice>
              <mc:Fallback>
                <p:oleObj name="Equation" r:id="rId5" imgW="86563200" imgH="18592800" progId="Equation.DSMT4">
                  <p:embed/>
                  <p:pic>
                    <p:nvPicPr>
                      <p:cNvPr id="215043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0375" y="3860800"/>
                        <a:ext cx="7205663" cy="15494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4" name="Object 4"/>
          <p:cNvGraphicFramePr>
            <a:graphicFrameLocks noChangeAspect="1"/>
          </p:cNvGraphicFramePr>
          <p:nvPr/>
        </p:nvGraphicFramePr>
        <p:xfrm>
          <a:off x="1716980" y="5516563"/>
          <a:ext cx="7175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0" name="Equation" r:id="rId7" imgW="77419200" imgH="8839200" progId="Equation.DSMT4">
                  <p:embed/>
                </p:oleObj>
              </mc:Choice>
              <mc:Fallback>
                <p:oleObj name="Equation" r:id="rId7" imgW="77419200" imgH="8839200" progId="Equation.DSMT4">
                  <p:embed/>
                  <p:pic>
                    <p:nvPicPr>
                      <p:cNvPr id="215044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6980" y="5516563"/>
                        <a:ext cx="7175500" cy="8016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8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graphicFrame>
        <p:nvGraphicFramePr>
          <p:cNvPr id="216066" name="Object 2"/>
          <p:cNvGraphicFramePr>
            <a:graphicFrameLocks noChangeAspect="1"/>
          </p:cNvGraphicFramePr>
          <p:nvPr/>
        </p:nvGraphicFramePr>
        <p:xfrm>
          <a:off x="206375" y="1628775"/>
          <a:ext cx="88265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6" name="Equation" r:id="rId3" imgW="97231200" imgH="9753600" progId="Equation.DSMT4">
                  <p:embed/>
                </p:oleObj>
              </mc:Choice>
              <mc:Fallback>
                <p:oleObj name="Equation" r:id="rId3" imgW="97231200" imgH="9753600" progId="Equation.DSMT4">
                  <p:embed/>
                  <p:pic>
                    <p:nvPicPr>
                      <p:cNvPr id="216066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75" y="1628775"/>
                        <a:ext cx="8826500" cy="8858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67" name="Object 3"/>
          <p:cNvGraphicFramePr>
            <a:graphicFrameLocks noChangeAspect="1"/>
          </p:cNvGraphicFramePr>
          <p:nvPr/>
        </p:nvGraphicFramePr>
        <p:xfrm>
          <a:off x="179512" y="2565400"/>
          <a:ext cx="8872983" cy="392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7" name="Equation" r:id="rId5" imgW="105460800" imgH="46634400" progId="Equation.DSMT4">
                  <p:embed/>
                </p:oleObj>
              </mc:Choice>
              <mc:Fallback>
                <p:oleObj name="Equation" r:id="rId5" imgW="105460800" imgH="46634400" progId="Equation.DSMT4">
                  <p:embed/>
                  <p:pic>
                    <p:nvPicPr>
                      <p:cNvPr id="216067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2" y="2565400"/>
                        <a:ext cx="8872983" cy="392477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98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4525963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参考书籍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90872" y="5862368"/>
            <a:ext cx="2133600" cy="365125"/>
          </a:xfrm>
        </p:spPr>
        <p:txBody>
          <a:bodyPr/>
          <a:lstStyle/>
          <a:p>
            <a:fld id="{02FBAA94-6E42-40B5-8012-A4FC56BB6FC3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86872" y="616021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8674" name="Picture 2" descr="http://img3.douban.com/lpic/s266963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9008" y="1610899"/>
            <a:ext cx="1735114" cy="226691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68" y="1584697"/>
            <a:ext cx="1690995" cy="231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7748" y="1584697"/>
            <a:ext cx="168979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3208" y="1556792"/>
            <a:ext cx="1689792" cy="23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" y="3943130"/>
            <a:ext cx="1667775" cy="21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2637" y="3956697"/>
            <a:ext cx="1757892" cy="209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57401" y="3943130"/>
            <a:ext cx="175481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 descr="âæ·±åº¦å­¦ä¹ âçå¾çæç´¢ç»æ">
            <a:extLst>
              <a:ext uri="{FF2B5EF4-FFF2-40B4-BE49-F238E27FC236}">
                <a16:creationId xmlns="" xmlns:a16="http://schemas.microsoft.com/office/drawing/2014/main" id="{FDA3E069-9BF8-46B4-BAAA-05D604CF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46" y="3956697"/>
            <a:ext cx="1588287" cy="20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graphicFrame>
        <p:nvGraphicFramePr>
          <p:cNvPr id="217090" name="Object 2"/>
          <p:cNvGraphicFramePr>
            <a:graphicFrameLocks noChangeAspect="1"/>
          </p:cNvGraphicFramePr>
          <p:nvPr/>
        </p:nvGraphicFramePr>
        <p:xfrm>
          <a:off x="117475" y="1439863"/>
          <a:ext cx="5813425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6" name="Equation" r:id="rId3" imgW="92354400" imgH="33223200" progId="Equation.DSMT4">
                  <p:embed/>
                </p:oleObj>
              </mc:Choice>
              <mc:Fallback>
                <p:oleObj name="Equation" r:id="rId3" imgW="92354400" imgH="33223200" progId="Equation.DSMT4">
                  <p:embed/>
                  <p:pic>
                    <p:nvPicPr>
                      <p:cNvPr id="21709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475" y="1439863"/>
                        <a:ext cx="5813425" cy="20875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1" name="Object 3"/>
          <p:cNvGraphicFramePr>
            <a:graphicFrameLocks noChangeAspect="1"/>
          </p:cNvGraphicFramePr>
          <p:nvPr/>
        </p:nvGraphicFramePr>
        <p:xfrm>
          <a:off x="6011863" y="1412875"/>
          <a:ext cx="29527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7" name="Equation" r:id="rId5" imgW="37795200" imgH="27432000" progId="Equation.DSMT4">
                  <p:embed/>
                </p:oleObj>
              </mc:Choice>
              <mc:Fallback>
                <p:oleObj name="Equation" r:id="rId5" imgW="37795200" imgH="27432000" progId="Equation.DSMT4">
                  <p:embed/>
                  <p:pic>
                    <p:nvPicPr>
                      <p:cNvPr id="217091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1863" y="1412875"/>
                        <a:ext cx="2952750" cy="21145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2" name="Object 4"/>
          <p:cNvGraphicFramePr>
            <a:graphicFrameLocks noChangeAspect="1"/>
          </p:cNvGraphicFramePr>
          <p:nvPr/>
        </p:nvGraphicFramePr>
        <p:xfrm>
          <a:off x="122238" y="3573463"/>
          <a:ext cx="8828087" cy="318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8" name="Equation" r:id="rId7" imgW="103632000" imgH="46634400" progId="Equation.DSMT4">
                  <p:embed/>
                </p:oleObj>
              </mc:Choice>
              <mc:Fallback>
                <p:oleObj name="Equation" r:id="rId7" imgW="103632000" imgH="46634400" progId="Equation.DSMT4">
                  <p:embed/>
                  <p:pic>
                    <p:nvPicPr>
                      <p:cNvPr id="217092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238" y="3573463"/>
                        <a:ext cx="8828087" cy="31861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01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F4719C0-98A8-4FE5-9F2F-DE04C50D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F4050C3-026D-4C10-B35F-E8146AAD8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矩阵思维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5571729-39DB-4F94-AD05-E7B08B4C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D82A9D0-316B-468F-B234-28E4C2D2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="" xmlns:a16="http://schemas.microsoft.com/office/drawing/2014/main" id="{B50CD8D1-79A2-492D-AA60-012CEBC8C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828935"/>
              </p:ext>
            </p:extLst>
          </p:nvPr>
        </p:nvGraphicFramePr>
        <p:xfrm>
          <a:off x="827584" y="3169932"/>
          <a:ext cx="324036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9" name="Equation" r:id="rId3" imgW="38404800" imgH="8839200" progId="Equation.DSMT4">
                  <p:embed/>
                </p:oleObj>
              </mc:Choice>
              <mc:Fallback>
                <p:oleObj name="Equation" r:id="rId3" imgW="38404800" imgH="8839200" progId="Equation.DSMT4">
                  <p:embed/>
                  <p:pic>
                    <p:nvPicPr>
                      <p:cNvPr id="21197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3169932"/>
                        <a:ext cx="3240360" cy="7794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292B689-E6B6-41A2-8751-7A71E5A4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2204871"/>
            <a:ext cx="7416824" cy="96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25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graphicFrame>
        <p:nvGraphicFramePr>
          <p:cNvPr id="218114" name="Object 2"/>
          <p:cNvGraphicFramePr>
            <a:graphicFrameLocks noChangeAspect="1"/>
          </p:cNvGraphicFramePr>
          <p:nvPr/>
        </p:nvGraphicFramePr>
        <p:xfrm>
          <a:off x="539750" y="2332831"/>
          <a:ext cx="5327650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6" name="Equation" r:id="rId3" imgW="68884800" imgH="34137600" progId="Equation.DSMT4">
                  <p:embed/>
                </p:oleObj>
              </mc:Choice>
              <mc:Fallback>
                <p:oleObj name="Equation" r:id="rId3" imgW="68884800" imgH="34137600" progId="Equation.DSMT4">
                  <p:embed/>
                  <p:pic>
                    <p:nvPicPr>
                      <p:cNvPr id="218114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2332831"/>
                        <a:ext cx="5327650" cy="27527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5" name="Object 3"/>
          <p:cNvGraphicFramePr>
            <a:graphicFrameLocks noChangeAspect="1"/>
          </p:cNvGraphicFramePr>
          <p:nvPr/>
        </p:nvGraphicFramePr>
        <p:xfrm>
          <a:off x="5940425" y="2332831"/>
          <a:ext cx="2592388" cy="27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7" name="Equation" r:id="rId5" imgW="31089600" imgH="32004000" progId="Equation.DSMT4">
                  <p:embed/>
                </p:oleObj>
              </mc:Choice>
              <mc:Fallback>
                <p:oleObj name="Equation" r:id="rId5" imgW="31089600" imgH="32004000" progId="Equation.DSMT4">
                  <p:embed/>
                  <p:pic>
                    <p:nvPicPr>
                      <p:cNvPr id="218115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425" y="2332831"/>
                        <a:ext cx="2592388" cy="27416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6" name="Object 4"/>
          <p:cNvGraphicFramePr>
            <a:graphicFrameLocks noChangeAspect="1"/>
          </p:cNvGraphicFramePr>
          <p:nvPr/>
        </p:nvGraphicFramePr>
        <p:xfrm>
          <a:off x="539552" y="2348880"/>
          <a:ext cx="532765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8" name="Equation" r:id="rId7" imgW="53644800" imgH="29565600" progId="Equation.DSMT4">
                  <p:embed/>
                </p:oleObj>
              </mc:Choice>
              <mc:Fallback>
                <p:oleObj name="Equation" r:id="rId7" imgW="53644800" imgH="29565600" progId="Equation.DSMT4">
                  <p:embed/>
                  <p:pic>
                    <p:nvPicPr>
                      <p:cNvPr id="218116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2348880"/>
                        <a:ext cx="5327650" cy="27368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7" name="Object 5"/>
          <p:cNvGraphicFramePr>
            <a:graphicFrameLocks noChangeAspect="1"/>
          </p:cNvGraphicFramePr>
          <p:nvPr/>
        </p:nvGraphicFramePr>
        <p:xfrm>
          <a:off x="539750" y="5141118"/>
          <a:ext cx="799306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9" name="Equation" r:id="rId9" imgW="83515200" imgH="6400800" progId="Equation.DSMT4">
                  <p:embed/>
                </p:oleObj>
              </mc:Choice>
              <mc:Fallback>
                <p:oleObj name="Equation" r:id="rId9" imgW="83515200" imgH="6400800" progId="Equation.DSMT4">
                  <p:embed/>
                  <p:pic>
                    <p:nvPicPr>
                      <p:cNvPr id="218117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5141118"/>
                        <a:ext cx="7993063" cy="5921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94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51FDF82-8D05-461E-9D20-B3440C57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91B591-40CE-4B1F-8BEA-79E084A48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  <a:p>
            <a:r>
              <a:rPr lang="zh-CN" altLang="en-US" dirty="0"/>
              <a:t>最小二乘法的几何解释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F2CC19B-C86C-435B-8E90-DF4D19BB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D2C8564-D795-4652-920A-1ABB3C26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318756B-D850-420C-B60B-AFBBD05144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44" y="3501008"/>
            <a:ext cx="9077056" cy="121547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3A163E4-F5D9-4B55-9208-D62E81BA962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67040" y="1484281"/>
            <a:ext cx="3312368" cy="213264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10597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505641B-27D5-4368-A186-1C7E339B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图片包含 文字&#10;&#10;已生成高可信度的说明">
            <a:extLst>
              <a:ext uri="{FF2B5EF4-FFF2-40B4-BE49-F238E27FC236}">
                <a16:creationId xmlns="" xmlns:a16="http://schemas.microsoft.com/office/drawing/2014/main" id="{02913E3F-18DE-45DD-9F53-88262AA5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9348"/>
            <a:ext cx="8633390" cy="5739304"/>
          </a:xfrm>
        </p:spPr>
      </p:pic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6B936D7-DD41-4898-9594-B782B421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C132E90-1CAF-460C-B66C-0327C1FF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5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E9A5F4E-35AE-4783-B76B-19A01198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4EEC87-6843-4D6E-B20D-08296F8B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  <a:p>
            <a:r>
              <a:rPr lang="zh-CN" altLang="en-US" dirty="0"/>
              <a:t>最小二乘法的几何解释</a:t>
            </a:r>
          </a:p>
          <a:p>
            <a:pPr marL="0" indent="0">
              <a:buNone/>
            </a:pPr>
            <a:r>
              <a:rPr lang="en-US" altLang="zh-CN" dirty="0"/>
              <a:t>Linear least-squares using normal equations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CEFF03E-664F-41BC-B89B-4A727D4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E9F23DD-659E-4E04-8367-F2004C7D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0F7A3F39-36E6-4FA9-8B0F-5943A4894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243385"/>
              </p:ext>
            </p:extLst>
          </p:nvPr>
        </p:nvGraphicFramePr>
        <p:xfrm>
          <a:off x="2771800" y="3284984"/>
          <a:ext cx="3248310" cy="49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3" imgW="1815840" imgH="279360" progId="Equation.DSMT4">
                  <p:embed/>
                </p:oleObj>
              </mc:Choice>
              <mc:Fallback>
                <p:oleObj name="Equation" r:id="rId3" imgW="1815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3284984"/>
                        <a:ext cx="3248310" cy="49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80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670DC13-B53E-4193-AB5E-00F91D0C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05BA045-BCFD-4205-B082-68550CC84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最小二乘法与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36F32C1-7B0E-4296-AAD8-43C634B4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A4261E1-D5EB-4310-A056-D2EDC45C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3FEA62B-7A9A-4377-9AA8-1F89460009A8}"/>
              </a:ext>
            </a:extLst>
          </p:cNvPr>
          <p:cNvSpPr/>
          <p:nvPr/>
        </p:nvSpPr>
        <p:spPr>
          <a:xfrm>
            <a:off x="637705" y="53663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最小二乘法的解通常可以通过</a:t>
            </a:r>
            <a:r>
              <a:rPr lang="en-US" altLang="zh-CN" b="1" dirty="0">
                <a:solidFill>
                  <a:srgbClr val="FF0000"/>
                </a:solidFill>
              </a:rPr>
              <a:t>SVD</a:t>
            </a:r>
            <a:r>
              <a:rPr lang="zh-CN" altLang="en-US" dirty="0"/>
              <a:t>来实现，详见</a:t>
            </a:r>
            <a:r>
              <a:rPr lang="en-US" altLang="zh-CN" dirty="0"/>
              <a:t>Appendix 5: Least-Square Minimization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998BC4CE-4F4E-4A64-AB9E-88086944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60" y="1663190"/>
            <a:ext cx="2980655" cy="42679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FF19CA5A-3D0D-42B1-A4DF-67B297CE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4181475" cy="1447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5B292E1-61B2-4F3B-8F53-CB70E6DEB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7" y="3598937"/>
            <a:ext cx="3352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举例：曲线拟合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0" name="Picture 6" descr="C:\Users\DELL\AppData\Roaming\Tencent\Users\14291414\QQ\WinTemp\RichOle\$IV@R~{TU$~SG1U5]05DU0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901" y="2316360"/>
            <a:ext cx="5040560" cy="3511401"/>
          </a:xfrm>
          <a:prstGeom prst="rect">
            <a:avLst/>
          </a:prstGeom>
          <a:noFill/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172" y="3717032"/>
            <a:ext cx="328127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s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1844824"/>
            <a:ext cx="3703915" cy="50405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305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模型复杂度、训练误差和测试误差之间的关系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0658" name="Picture 2" descr="c:\users\dell\appdata\roaming\360se6\User Data\temp\u=4005861162,639694795&amp;fm=21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2649816"/>
            <a:ext cx="4235441" cy="29394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899592" y="2637732"/>
            <a:ext cx="2736304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解决过拟合的途径</a:t>
            </a:r>
            <a:endParaRPr lang="en-US" altLang="zh-CN" sz="2400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</a:rPr>
              <a:t>增大数据集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</a:rPr>
              <a:t>正则化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</a:rPr>
              <a:t>平均（贝叶斯）</a:t>
            </a:r>
          </a:p>
        </p:txBody>
      </p:sp>
    </p:spTree>
    <p:extLst>
      <p:ext uri="{BB962C8B-B14F-4D97-AF65-F5344CB8AC3E}">
        <p14:creationId xmlns:p14="http://schemas.microsoft.com/office/powerpoint/2010/main" val="168793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第一讲：机器学习基础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机器学习的定义与应用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分类与发展历史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机器学习三要素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正则化与泛化能力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性能评估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3068960"/>
            <a:ext cx="4680520" cy="5760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相关资料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国际期刊和会议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ICML, NIPS, COLT</a:t>
            </a:r>
            <a:r>
              <a:rPr lang="en-US" altLang="zh-CN" sz="20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CVPR, ICCV, ECCV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JMLR, ML, AI</a:t>
            </a:r>
            <a:r>
              <a:rPr lang="en-US" altLang="zh-CN" sz="20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PAMI, PR, CVIU, TIP</a:t>
            </a:r>
          </a:p>
          <a:p>
            <a:pPr>
              <a:buNone/>
            </a:pPr>
            <a:endParaRPr lang="en-US" altLang="zh-CN" sz="2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开源资源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3AE-72C2-4311-B96A-2977CBE48099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Picture 2" descr="http://s.cn.bing.net/th?id=OJ.jnxz8H5r8cmxdQ&amp;w=160&amp;h=198&amp;c=8&amp;pid=MSNJVFee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2035" y="3891595"/>
            <a:ext cx="902403" cy="1116723"/>
          </a:xfrm>
          <a:prstGeom prst="rect">
            <a:avLst/>
          </a:prstGeom>
          <a:noFill/>
        </p:spPr>
      </p:pic>
      <p:pic>
        <p:nvPicPr>
          <p:cNvPr id="8" name="Picture 4" descr="C:\Users\HP-3085\AppData\Roaming\Tencent\Users\99976443\QQ\WinTemp\RichOle\K(ZHK])7HFBT2N$S)~`{0%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933055"/>
            <a:ext cx="1963790" cy="104495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5148064" y="5073134"/>
            <a:ext cx="92268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29357" y="5756831"/>
            <a:ext cx="785984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libsvm</a:t>
            </a:r>
            <a:endParaRPr lang="zh-CN" altLang="en-US" dirty="0"/>
          </a:p>
        </p:txBody>
      </p:sp>
      <p:pic>
        <p:nvPicPr>
          <p:cNvPr id="50178" name="Picture 2" descr="âTensorflowâçå¾çæç´¢ç»æ">
            <a:extLst>
              <a:ext uri="{FF2B5EF4-FFF2-40B4-BE49-F238E27FC236}">
                <a16:creationId xmlns="" xmlns:a16="http://schemas.microsoft.com/office/drawing/2014/main" id="{8596A592-D79C-49E8-9FA3-3FAD9D37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90" y="3886500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âpytorchâçå¾çæç´¢ç»æ">
            <a:extLst>
              <a:ext uri="{FF2B5EF4-FFF2-40B4-BE49-F238E27FC236}">
                <a16:creationId xmlns="" xmlns:a16="http://schemas.microsoft.com/office/drawing/2014/main" id="{191E0F6A-05FD-4BF2-82D5-FFDA5493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6" y="5262391"/>
            <a:ext cx="2216605" cy="57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âscikit-learnâçå¾çæç´¢ç»æ">
            <a:extLst>
              <a:ext uri="{FF2B5EF4-FFF2-40B4-BE49-F238E27FC236}">
                <a16:creationId xmlns="" xmlns:a16="http://schemas.microsoft.com/office/drawing/2014/main" id="{D6DF8745-F57D-42AA-9505-1DEF76B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41" y="5164594"/>
            <a:ext cx="1753509" cy="101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841A2172-5A6B-4AD6-BFD4-3155C7270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870" y="3868488"/>
            <a:ext cx="2734450" cy="10418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泛化能力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学习到的模型对未知数据的预测能力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泛化误差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如果学到模型   </a:t>
            </a:r>
            <a:r>
              <a:rPr lang="en-US" altLang="zh-CN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那么模型对未知数据预测的误差即为泛化误差为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泛化误差就是学习到的模型的期望风险，反应了学习方法的泛化能力</a:t>
            </a:r>
            <a:r>
              <a:rPr lang="en-US" altLang="zh-CN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1FD8-8896-4A8D-BBAD-0F78E725101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80898" name="Picture 2" descr="http://i7.72g.com/201307/137471574549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196752"/>
            <a:ext cx="1872208" cy="1702007"/>
          </a:xfrm>
          <a:prstGeom prst="rect">
            <a:avLst/>
          </a:prstGeom>
          <a:noFill/>
        </p:spPr>
      </p:pic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475656" y="3861048"/>
          <a:ext cx="619845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8" name="Equation" r:id="rId4" imgW="81991200" imgH="7620000" progId="Equation.DSMT4">
                  <p:embed/>
                </p:oleObj>
              </mc:Choice>
              <mc:Fallback>
                <p:oleObj name="Equation" r:id="rId4" imgW="81991200" imgH="7620000" progId="Equation.DSMT4">
                  <p:embed/>
                  <p:pic>
                    <p:nvPicPr>
                      <p:cNvPr id="72706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3861048"/>
                        <a:ext cx="6198450" cy="5760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2771800" y="3068960"/>
          <a:ext cx="292224" cy="46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9" name="Equation" r:id="rId6" imgW="3657600" imgH="5791200" progId="Equation.DSMT4">
                  <p:embed/>
                </p:oleObj>
              </mc:Choice>
              <mc:Fallback>
                <p:oleObj name="Equation" r:id="rId6" imgW="3657600" imgH="5791200" progId="Equation.DSMT4">
                  <p:embed/>
                  <p:pic>
                    <p:nvPicPr>
                      <p:cNvPr id="72707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1800" y="3068960"/>
                        <a:ext cx="292224" cy="4626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33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</a:t>
            </a:r>
            <a:r>
              <a:rPr lang="zh-CN" altLang="en-US" dirty="0">
                <a:solidFill>
                  <a:srgbClr val="FF0000"/>
                </a:solidFill>
              </a:rPr>
              <a:t>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风险函数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期望损失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度量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平均意义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下模型预测的好坏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模型关于联合概率分布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 Y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的平均损失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067944" y="1628800"/>
          <a:ext cx="188357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9" name="Equation" r:id="rId4" imgW="21640800" imgH="5791200" progId="Equation.DSMT4">
                  <p:embed/>
                </p:oleObj>
              </mc:Choice>
              <mc:Fallback>
                <p:oleObj name="Equation" r:id="rId4" imgW="21640800" imgH="5791200" progId="Equation.DSMT4">
                  <p:embed/>
                  <p:pic>
                    <p:nvPicPr>
                      <p:cNvPr id="0" name="图片 1740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7944" y="1628800"/>
                        <a:ext cx="1883578" cy="5040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1043608" y="3140968"/>
          <a:ext cx="5263142" cy="126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0" name="Equation" r:id="rId6" imgW="56997600" imgH="13716000" progId="Equation.DSMT4">
                  <p:embed/>
                </p:oleObj>
              </mc:Choice>
              <mc:Fallback>
                <p:oleObj name="Equation" r:id="rId6" imgW="56997600" imgH="13716000" progId="Equation.DSMT4">
                  <p:embed/>
                  <p:pic>
                    <p:nvPicPr>
                      <p:cNvPr id="0" name="图片 17409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608" y="3140968"/>
                        <a:ext cx="5263142" cy="126739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 rot="20863737">
            <a:off x="2995516" y="4228744"/>
            <a:ext cx="4193914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！！！病 态 问 题！！！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</a:t>
            </a:r>
            <a:r>
              <a:rPr lang="zh-CN" altLang="en-US" dirty="0">
                <a:solidFill>
                  <a:srgbClr val="FF0000"/>
                </a:solidFill>
              </a:rPr>
              <a:t>泛化能力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辛钦大数定律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设随机变量 </a:t>
            </a:r>
            <a:r>
              <a:rPr lang="en-US" altLang="zh-CN" sz="20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0" baseline="-25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0" baseline="-25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0" i="1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0" baseline="-250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0" baseline="-25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独立同分布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，具有期望              ，则对于任意正数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8918" name="AutoShape 6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20" name="AutoShape 8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948264" y="2132856"/>
          <a:ext cx="888099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7" name="Equation" r:id="rId4" imgW="11277600" imgH="4572000" progId="Equation.DSMT4">
                  <p:embed/>
                </p:oleObj>
              </mc:Choice>
              <mc:Fallback>
                <p:oleObj name="Equation" r:id="rId4" imgW="11277600" imgH="4572000" progId="Equation.DSMT4">
                  <p:embed/>
                  <p:pic>
                    <p:nvPicPr>
                      <p:cNvPr id="0" name="图片 1843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48264" y="2132856"/>
                        <a:ext cx="888099" cy="3600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2771800" y="2532900"/>
          <a:ext cx="288032" cy="320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" name="Equation" r:id="rId6" imgW="2743200" imgH="3048000" progId="Equation.DSMT4">
                  <p:embed/>
                </p:oleObj>
              </mc:Choice>
              <mc:Fallback>
                <p:oleObj name="Equation" r:id="rId6" imgW="2743200" imgH="3048000" progId="Equation.DSMT4">
                  <p:embed/>
                  <p:pic>
                    <p:nvPicPr>
                      <p:cNvPr id="0" name="图片 1843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1800" y="2532900"/>
                        <a:ext cx="288032" cy="32003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3"/>
          <p:cNvGraphicFramePr>
            <a:graphicFrameLocks noChangeAspect="1"/>
          </p:cNvGraphicFramePr>
          <p:nvPr/>
        </p:nvGraphicFramePr>
        <p:xfrm>
          <a:off x="971600" y="2924944"/>
          <a:ext cx="3312368" cy="87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" name="Equation" r:id="rId8" imgW="38100000" imgH="10058400" progId="Equation.DSMT4">
                  <p:embed/>
                </p:oleObj>
              </mc:Choice>
              <mc:Fallback>
                <p:oleObj name="Equation" r:id="rId8" imgW="38100000" imgH="10058400" progId="Equation.DSMT4">
                  <p:embed/>
                  <p:pic>
                    <p:nvPicPr>
                      <p:cNvPr id="0" name="图片 18434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600" y="2924944"/>
                        <a:ext cx="3312368" cy="87446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55976" y="2924944"/>
            <a:ext cx="3168352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样本数趋于无穷时，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样本均值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总体均值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971600" y="3861048"/>
          <a:ext cx="6552728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" name="Equation" r:id="rId10" imgW="73456800" imgH="29565600" progId="Equation.DSMT4">
                  <p:embed/>
                </p:oleObj>
              </mc:Choice>
              <mc:Fallback>
                <p:oleObj name="Equation" r:id="rId10" imgW="73456800" imgH="29565600" progId="Equation.DSMT4">
                  <p:embed/>
                  <p:pic>
                    <p:nvPicPr>
                      <p:cNvPr id="0" name="图片 18435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1600" y="3861048"/>
                        <a:ext cx="6552728" cy="230425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</a:t>
            </a:r>
            <a:r>
              <a:rPr lang="zh-CN" altLang="en-US" dirty="0">
                <a:solidFill>
                  <a:srgbClr val="FF0000"/>
                </a:solidFill>
              </a:rPr>
              <a:t>泛化能力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经验风险最小化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已知某个数据集下，当假设空间和损失函数确定后，经验风险就可以确定；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经验风险最小化策略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：经验风险最小的模型是最优模型</a:t>
            </a:r>
            <a:r>
              <a:rPr lang="en-US" altLang="zh-CN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8918" name="AutoShape 6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20" name="AutoShape 8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523911"/>
              </p:ext>
            </p:extLst>
          </p:nvPr>
        </p:nvGraphicFramePr>
        <p:xfrm>
          <a:off x="899592" y="3645024"/>
          <a:ext cx="6887972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" name="Equation" r:id="rId3" imgW="73456800" imgH="24079200" progId="Equation.DSMT4">
                  <p:embed/>
                </p:oleObj>
              </mc:Choice>
              <mc:Fallback>
                <p:oleObj name="Equation" r:id="rId3" imgW="73456800" imgH="24079200" progId="Equation.DSMT4">
                  <p:embed/>
                  <p:pic>
                    <p:nvPicPr>
                      <p:cNvPr id="0" name="图片 1945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645024"/>
                        <a:ext cx="6887972" cy="201622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</a:t>
            </a:r>
            <a:r>
              <a:rPr lang="zh-CN" altLang="en-US" dirty="0">
                <a:solidFill>
                  <a:srgbClr val="FF0000"/>
                </a:solidFill>
              </a:rPr>
              <a:t>泛化能力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*经验风险最小化</a:t>
            </a:r>
            <a:endParaRPr lang="en-US" altLang="zh-CN" dirty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</a:rPr>
              <a:t>当模型是条件概率分布，损失函数是对数损失函数时，经验风险最小化等价于极大似然估计</a:t>
            </a:r>
            <a:r>
              <a:rPr lang="zh-CN" altLang="en-US" b="0" dirty="0">
                <a:latin typeface="+mn-ea"/>
              </a:rPr>
              <a:t>。</a:t>
            </a:r>
            <a:endParaRPr lang="en-US" altLang="zh-CN" b="0" dirty="0">
              <a:latin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8918" name="AutoShape 6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20" name="AutoShape 8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1043608" y="2996952"/>
          <a:ext cx="67833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" name="Equation" r:id="rId4" imgW="72847200" imgH="6400800" progId="Equation.DSMT4">
                  <p:embed/>
                </p:oleObj>
              </mc:Choice>
              <mc:Fallback>
                <p:oleObj name="Equation" r:id="rId4" imgW="72847200" imgH="6400800" progId="Equation.DSMT4">
                  <p:embed/>
                  <p:pic>
                    <p:nvPicPr>
                      <p:cNvPr id="0" name="图片 2048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2996952"/>
                        <a:ext cx="6783388" cy="446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043608" y="3933056"/>
          <a:ext cx="6768752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0" name="Equation" r:id="rId6" imgW="71628000" imgH="35661600" progId="Equation.DSMT4">
                  <p:embed/>
                </p:oleObj>
              </mc:Choice>
              <mc:Fallback>
                <p:oleObj name="Equation" r:id="rId6" imgW="71628000" imgH="35661600" progId="Equation.DSMT4">
                  <p:embed/>
                  <p:pic>
                    <p:nvPicPr>
                      <p:cNvPr id="0" name="图片 2048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608" y="3933056"/>
                        <a:ext cx="6768752" cy="24907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043609" y="3500438"/>
          <a:ext cx="676875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1" name="Equation" r:id="rId8" imgW="73456800" imgH="5791200" progId="Equation.DSMT4">
                  <p:embed/>
                </p:oleObj>
              </mc:Choice>
              <mc:Fallback>
                <p:oleObj name="Equation" r:id="rId8" imgW="73456800" imgH="5791200" progId="Equation.DSMT4">
                  <p:embed/>
                  <p:pic>
                    <p:nvPicPr>
                      <p:cNvPr id="0" name="图片 2048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3609" y="3500438"/>
                        <a:ext cx="6768752" cy="4048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9F58E5F-FC76-4EEA-9BA4-92AC4D10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9614F7-99DD-4D1C-AC44-B1956DDA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455DCB0-7E74-486D-B868-AAD37E4D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="" xmlns:a16="http://schemas.microsoft.com/office/drawing/2014/main" id="{98F57E73-79C0-4E22-B978-736A55C9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当模型为</a:t>
            </a:r>
            <a:r>
              <a:rPr lang="en-US" altLang="zh-CN" dirty="0"/>
              <a:t>0-1</a:t>
            </a:r>
            <a:r>
              <a:rPr lang="zh-CN" altLang="en-US" dirty="0"/>
              <a:t>分布时，写出损失函数；</a:t>
            </a:r>
            <a:endParaRPr lang="en-US" altLang="zh-CN" dirty="0"/>
          </a:p>
          <a:p>
            <a:r>
              <a:rPr lang="zh-CN" altLang="en-US" dirty="0"/>
              <a:t>当模型为</a:t>
            </a:r>
            <a:r>
              <a:rPr lang="en-US" altLang="zh-CN" dirty="0" err="1"/>
              <a:t>softmax</a:t>
            </a:r>
            <a:r>
              <a:rPr lang="zh-CN" altLang="en-US" dirty="0"/>
              <a:t>时，写出对应的损失函数，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953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3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泛化的上界</a:t>
            </a:r>
            <a:endParaRPr lang="en-US" altLang="zh-CN" sz="30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FF"/>
                </a:solidFill>
              </a:rPr>
              <a:t>性质：</a:t>
            </a:r>
            <a:endParaRPr lang="en-US" altLang="zh-CN" dirty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zh-CN" altLang="en-US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样本容量</a:t>
            </a:r>
            <a:r>
              <a:rPr lang="en-US" altLang="zh-CN" b="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增加时，泛化误差趋近于</a:t>
            </a:r>
            <a:r>
              <a:rPr lang="en-US" altLang="zh-CN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0;</a:t>
            </a:r>
          </a:p>
          <a:p>
            <a:pPr marL="457200" indent="-457200">
              <a:buFont typeface="+mj-lt"/>
              <a:buAutoNum type="alphaUcPeriod"/>
            </a:pPr>
            <a:r>
              <a:rPr lang="zh-CN" altLang="en-US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假设空间容量</a:t>
            </a:r>
            <a:r>
              <a:rPr lang="en-US" altLang="zh-CN" b="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越大，模型越难学，泛化误差上界就越大</a:t>
            </a:r>
            <a:r>
              <a:rPr lang="en-US" altLang="zh-CN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A5E1-066B-45BD-8B9A-02117E977691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386834"/>
              </p:ext>
            </p:extLst>
          </p:nvPr>
        </p:nvGraphicFramePr>
        <p:xfrm>
          <a:off x="1691679" y="2060848"/>
          <a:ext cx="4716819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6" name="Equation" r:id="rId4" imgW="2997000" imgH="1422360" progId="Equation.DSMT4">
                  <p:embed/>
                </p:oleObj>
              </mc:Choice>
              <mc:Fallback>
                <p:oleObj name="Equation" r:id="rId4" imgW="2997000" imgH="1422360" progId="Equation.DSMT4">
                  <p:embed/>
                  <p:pic>
                    <p:nvPicPr>
                      <p:cNvPr id="73731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1679" y="2060848"/>
                        <a:ext cx="4716819" cy="223224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07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456755-4487-4C6F-916B-DEC583BB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21E0D1-FA29-4794-B74B-C8F3C8CD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595AF06-8E28-47C6-819E-F72A6640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4A1B067-42AB-4E2D-AB14-2E6F0272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="" xmlns:a16="http://schemas.microsoft.com/office/drawing/2014/main" id="{1A483308-8245-4B95-895A-FBEEC66F0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19888"/>
              </p:ext>
            </p:extLst>
          </p:nvPr>
        </p:nvGraphicFramePr>
        <p:xfrm>
          <a:off x="457200" y="2204864"/>
          <a:ext cx="8280400" cy="367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Equation" r:id="rId3" imgW="149656800" imgH="60350400" progId="Equation.DSMT4">
                  <p:embed/>
                </p:oleObj>
              </mc:Choice>
              <mc:Fallback>
                <p:oleObj name="Equation" r:id="rId3" imgW="149656800" imgH="60350400" progId="Equation.DSMT4">
                  <p:embed/>
                  <p:pic>
                    <p:nvPicPr>
                      <p:cNvPr id="73732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204864"/>
                        <a:ext cx="8280400" cy="36798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59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>
                <a:solidFill>
                  <a:srgbClr val="FF0000"/>
                </a:solidFill>
              </a:rPr>
              <a:t>正则化</a:t>
            </a:r>
            <a:r>
              <a:rPr lang="zh-CN" altLang="en-US" dirty="0"/>
              <a:t>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过拟合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正则化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70658" name="Picture 2" descr="c:\users\dell\appdata\roaming\360se6\User Data\temp\u=4005861162,639694795&amp;fm=21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788145"/>
            <a:ext cx="4410140" cy="3060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" name="Picture 6" descr="C:\Users\DELL\AppData\Roaming\Tencent\Users\14291414\QQ\WinTemp\RichOle\$IV@R~{TU$~SG1U5]05DU0O.png">
            <a:extLst>
              <a:ext uri="{FF2B5EF4-FFF2-40B4-BE49-F238E27FC236}">
                <a16:creationId xmlns="" xmlns:a16="http://schemas.microsoft.com/office/drawing/2014/main" id="{EBA736C2-86F7-4868-85DE-D5ABF379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8" y="2636912"/>
            <a:ext cx="4338324" cy="3022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94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过拟合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模型过于复杂，在训练集上错误率很低，但在测试集上错误率很高。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模型选择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从假设空间中选择不同复杂度的模型，避免过拟合并提高模型的预测能力。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BD17-7EA7-4C4F-856C-6257D2BE65C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37111"/>
            <a:ext cx="2748589" cy="178479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4040126"/>
            <a:ext cx="2820595" cy="230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91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3B4E92-01F8-42EF-B71F-FB463A8E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FBC8619-CB30-4DCE-8A8C-2C5E61BBA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在线课程</a:t>
            </a:r>
            <a:endParaRPr lang="en-US" altLang="zh-CN" dirty="0"/>
          </a:p>
          <a:p>
            <a:r>
              <a:rPr lang="en-US" altLang="zh-CN" dirty="0"/>
              <a:t>Andrew Ng,</a:t>
            </a:r>
            <a:r>
              <a:rPr lang="en-US" altLang="zh-CN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hlinkClick r:id="rId2"/>
              </a:rPr>
              <a:t> link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B507D99-B756-47F6-95E3-86CEEB64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9450908-A1D7-45CA-851A-DE124998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4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502D41-21E8-4F13-B6E6-CE7A335B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7ADD7CF-CAEE-46A5-8773-03A07F94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说说生活中过拟合的例子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E6E0F3A-3385-4655-990F-BB16A7DD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A3676E2-CDFE-461F-9B6D-FB789801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3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>
                <a:solidFill>
                  <a:srgbClr val="FF0000"/>
                </a:solidFill>
              </a:rPr>
              <a:t>正则化</a:t>
            </a:r>
            <a:r>
              <a:rPr lang="zh-CN" altLang="en-US" dirty="0"/>
              <a:t>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结构风险最小化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当样本容量较小时，经验风险最小化容易产生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过拟合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结构风险</a:t>
            </a:r>
            <a:r>
              <a:rPr lang="en-US" altLang="zh-CN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经验风险</a:t>
            </a:r>
            <a:r>
              <a:rPr lang="en-US" altLang="zh-CN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正则化项（惩罚项）</a:t>
            </a:r>
            <a:endParaRPr lang="en-US" altLang="zh-CN" sz="24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在某个 数据集下，当假设空间和损失函数确定时，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结构风险的定义</a:t>
            </a:r>
            <a:r>
              <a:rPr lang="zh-CN" altLang="en-US" sz="24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为：</a:t>
            </a:r>
            <a:endParaRPr lang="en-US" altLang="zh-CN" sz="24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096C-B6E3-4B62-822B-0283AC91D49F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8918" name="AutoShape 6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20" name="AutoShape 8" descr="http://t11.baidu.com/it/u=3566323603,3675508871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683568" y="3789040"/>
          <a:ext cx="8086725" cy="182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3" name="Equation" r:id="rId3" imgW="74980800" imgH="18897600" progId="Equation.DSMT4">
                  <p:embed/>
                </p:oleObj>
              </mc:Choice>
              <mc:Fallback>
                <p:oleObj name="Equation" r:id="rId3" imgW="74980800" imgH="18897600" progId="Equation.DSMT4">
                  <p:embed/>
                  <p:pic>
                    <p:nvPicPr>
                      <p:cNvPr id="0" name="图片 2150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3789040"/>
                        <a:ext cx="8086725" cy="18208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131840" y="35730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价廉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7944" y="3573016"/>
            <a:ext cx="41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+</a:t>
            </a:r>
            <a:endParaRPr lang="zh-CN" altLang="en-US" sz="2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36450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物美</a:t>
            </a:r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1907704" y="4653136"/>
          <a:ext cx="49307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4" name="Equation" r:id="rId5" imgW="45720000" imgH="4572000" progId="Equation.DSMT4">
                  <p:embed/>
                </p:oleObj>
              </mc:Choice>
              <mc:Fallback>
                <p:oleObj name="Equation" r:id="rId5" imgW="45720000" imgH="4572000" progId="Equation.DSMT4">
                  <p:embed/>
                  <p:pic>
                    <p:nvPicPr>
                      <p:cNvPr id="0" name="图片 2150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4" y="4653136"/>
                        <a:ext cx="4930775" cy="4397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3568" y="5661248"/>
            <a:ext cx="8136904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思考：什么情况下最大后验概率估计（</a:t>
            </a:r>
            <a:r>
              <a:rPr lang="en-US" altLang="zh-CN" sz="2000" b="1" dirty="0">
                <a:solidFill>
                  <a:srgbClr val="FF0000"/>
                </a:solidFill>
              </a:rPr>
              <a:t>MAP</a:t>
            </a:r>
            <a:r>
              <a:rPr lang="zh-CN" altLang="en-US" sz="2000" b="1" dirty="0">
                <a:solidFill>
                  <a:srgbClr val="FF0000"/>
                </a:solidFill>
              </a:rPr>
              <a:t>）等价于结构风险最小化？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3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正则化</a:t>
            </a:r>
            <a:r>
              <a:rPr lang="en-US" altLang="zh-CN" sz="3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(Regularization)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6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正则化</a:t>
            </a:r>
            <a:r>
              <a:rPr lang="zh-CN" altLang="en-US" sz="26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是结构风险最小化的实现，在经验风险最小化的基础上加一个</a:t>
            </a:r>
            <a:r>
              <a:rPr lang="zh-CN" altLang="en-US" sz="2600" b="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正则化项（惩罚项）</a:t>
            </a:r>
            <a:endParaRPr lang="en-US" altLang="zh-CN" sz="2600" b="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FF"/>
                </a:solidFill>
              </a:rPr>
              <a:t>正则化项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</a:rPr>
              <a:t>是模型复杂度的单调函数</a:t>
            </a: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</a:rPr>
              <a:t>     正则化的目的是选择风险小，复杂度低的模型</a:t>
            </a: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奥卡姆剃刀原理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</a:rPr>
              <a:t>在所有的模型中，能够很好地解释数据并且十分简单，才是最好的模型。</a:t>
            </a: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7E7C-D509-4068-9AFB-E3BEE7DC544B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403648" y="3429000"/>
          <a:ext cx="36353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9" name="Equation" r:id="rId4" imgW="57607200" imgH="10363200" progId="Equation.DSMT4">
                  <p:embed/>
                </p:oleObj>
              </mc:Choice>
              <mc:Fallback>
                <p:oleObj name="Equation" r:id="rId4" imgW="57607200" imgH="10363200" progId="Equation.DSMT4">
                  <p:embed/>
                  <p:pic>
                    <p:nvPicPr>
                      <p:cNvPr id="0" name="图片 3072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3429000"/>
                        <a:ext cx="3635375" cy="654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1960315" y="3284984"/>
            <a:ext cx="1800200" cy="11521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76339" y="40050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经验风险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120555" y="3284984"/>
            <a:ext cx="1368152" cy="11521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0555" y="400506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正则化项</a:t>
            </a:r>
          </a:p>
        </p:txBody>
      </p:sp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5704731" y="3190144"/>
          <a:ext cx="2160240" cy="1271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0" name="Equation" r:id="rId6" imgW="24993600" imgH="17068800" progId="Equation.DSMT4">
                  <p:embed/>
                </p:oleObj>
              </mc:Choice>
              <mc:Fallback>
                <p:oleObj name="Equation" r:id="rId6" imgW="24993600" imgH="17068800" progId="Equation.DSMT4">
                  <p:embed/>
                  <p:pic>
                    <p:nvPicPr>
                      <p:cNvPr id="0" name="图片 3072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04731" y="3190144"/>
                        <a:ext cx="2160240" cy="127179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1" name="Picture 5" descr="奥卡姆剃刀原理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5508436"/>
            <a:ext cx="1547664" cy="13495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39752" y="5877272"/>
            <a:ext cx="29546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如无必要，勿增实体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utoUpdateAnimBg="0"/>
      <p:bldP spid="9" grpId="0" animBg="1" autoUpdateAnimBg="0"/>
      <p:bldP spid="10" grpId="0" autoUpdateAnimBg="0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23317"/>
            <a:ext cx="8229600" cy="4525963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结构风险最小化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68896" y="5592862"/>
            <a:ext cx="2133600" cy="365125"/>
          </a:xfrm>
        </p:spPr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64896" y="5592862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graphicFrame>
        <p:nvGraphicFramePr>
          <p:cNvPr id="227331" name="Object 3"/>
          <p:cNvGraphicFramePr>
            <a:graphicFrameLocks noChangeAspect="1"/>
          </p:cNvGraphicFramePr>
          <p:nvPr/>
        </p:nvGraphicFramePr>
        <p:xfrm>
          <a:off x="179512" y="2565847"/>
          <a:ext cx="8784976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5" name="Equation" r:id="rId4" imgW="106984800" imgH="9144000" progId="Equation.DSMT4">
                  <p:embed/>
                </p:oleObj>
              </mc:Choice>
              <mc:Fallback>
                <p:oleObj name="Equation" r:id="rId4" imgW="106984800" imgH="9144000" progId="Equation.DSMT4">
                  <p:embed/>
                  <p:pic>
                    <p:nvPicPr>
                      <p:cNvPr id="0" name="图片 3174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2565847"/>
                        <a:ext cx="8784976" cy="7191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2" name="Object 4"/>
          <p:cNvGraphicFramePr>
            <a:graphicFrameLocks noChangeAspect="1"/>
          </p:cNvGraphicFramePr>
          <p:nvPr/>
        </p:nvGraphicFramePr>
        <p:xfrm>
          <a:off x="179512" y="1412776"/>
          <a:ext cx="8784976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6" name="Equation" r:id="rId6" imgW="133197600" imgH="16459200" progId="Equation.DSMT4">
                  <p:embed/>
                </p:oleObj>
              </mc:Choice>
              <mc:Fallback>
                <p:oleObj name="Equation" r:id="rId6" imgW="133197600" imgH="16459200" progId="Equation.DSMT4">
                  <p:embed/>
                  <p:pic>
                    <p:nvPicPr>
                      <p:cNvPr id="0" name="图片 31745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512" y="1412776"/>
                        <a:ext cx="8784976" cy="10366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5" descr="C:\Users\DELL\AppData\Roaming\Tencent\Users\14291414\QQ\WinTemp\RichOle\A)9Y(QGSFG9Q7~S$RKNLC)Q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4321696"/>
            <a:ext cx="1743075" cy="1628775"/>
          </a:xfrm>
          <a:prstGeom prst="rect">
            <a:avLst/>
          </a:prstGeom>
          <a:noFill/>
        </p:spPr>
      </p:pic>
      <p:pic>
        <p:nvPicPr>
          <p:cNvPr id="16" name="Picture 6" descr="C:\Users\DELL\AppData\Roaming\Tencent\Users\14291414\QQ\WinTemp\RichOle\I%)$4Y6Q(YM7{C8DTLYV5K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79712" y="4321696"/>
            <a:ext cx="1685925" cy="1581150"/>
          </a:xfrm>
          <a:prstGeom prst="rect">
            <a:avLst/>
          </a:prstGeom>
          <a:noFill/>
        </p:spPr>
      </p:pic>
      <p:pic>
        <p:nvPicPr>
          <p:cNvPr id="17" name="Picture 7" descr="C:\Users\DELL\AppData\Roaming\Tencent\Users\14291414\QQ\WinTemp\RichOle\(HZRM(PTIV@MZP5QR0(~BLV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78746" y="4321696"/>
            <a:ext cx="1657350" cy="1600200"/>
          </a:xfrm>
          <a:prstGeom prst="rect">
            <a:avLst/>
          </a:prstGeom>
          <a:noFill/>
        </p:spPr>
      </p:pic>
      <p:pic>
        <p:nvPicPr>
          <p:cNvPr id="18" name="Picture 8" descr="C:\Users\DELL\AppData\Roaming\Tencent\Users\14291414\QQ\WinTemp\RichOle\71B~%){(0[VME0]WIZW)A2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31321" y="4321696"/>
            <a:ext cx="1704975" cy="1609725"/>
          </a:xfrm>
          <a:prstGeom prst="rect">
            <a:avLst/>
          </a:prstGeom>
          <a:noFill/>
        </p:spPr>
      </p:pic>
      <p:pic>
        <p:nvPicPr>
          <p:cNvPr id="19" name="Picture 9" descr="C:\Users\DELL\AppData\Roaming\Tencent\Users\14291414\QQ\WinTemp\RichOle\X7RQ@ANAMGN0H5MHRSLOSYK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60096" y="4321696"/>
            <a:ext cx="1676400" cy="1590675"/>
          </a:xfrm>
          <a:prstGeom prst="rect">
            <a:avLst/>
          </a:prstGeom>
          <a:noFill/>
        </p:spPr>
      </p:pic>
      <p:graphicFrame>
        <p:nvGraphicFramePr>
          <p:cNvPr id="227333" name="Object 5"/>
          <p:cNvGraphicFramePr>
            <a:graphicFrameLocks noChangeAspect="1"/>
          </p:cNvGraphicFramePr>
          <p:nvPr/>
        </p:nvGraphicFramePr>
        <p:xfrm>
          <a:off x="179512" y="3356992"/>
          <a:ext cx="432048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7" name="Equation" r:id="rId13" imgW="49987200" imgH="10058400" progId="Equation.DSMT4">
                  <p:embed/>
                </p:oleObj>
              </mc:Choice>
              <mc:Fallback>
                <p:oleObj name="Equation" r:id="rId13" imgW="49987200" imgH="10058400" progId="Equation.DSMT4">
                  <p:embed/>
                  <p:pic>
                    <p:nvPicPr>
                      <p:cNvPr id="0" name="图片 31746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512" y="3356992"/>
                        <a:ext cx="4320480" cy="8636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3" name="Object 15"/>
          <p:cNvGraphicFramePr>
            <a:graphicFrameLocks noChangeAspect="1"/>
          </p:cNvGraphicFramePr>
          <p:nvPr/>
        </p:nvGraphicFramePr>
        <p:xfrm>
          <a:off x="4572000" y="3356992"/>
          <a:ext cx="439248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8" name="Equation" r:id="rId15" imgW="48768000" imgH="11277600" progId="Equation.DSMT4">
                  <p:embed/>
                </p:oleObj>
              </mc:Choice>
              <mc:Fallback>
                <p:oleObj name="Equation" r:id="rId15" imgW="48768000" imgH="11277600" progId="Equation.DSMT4">
                  <p:embed/>
                  <p:pic>
                    <p:nvPicPr>
                      <p:cNvPr id="0" name="图片 31747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0" y="3356992"/>
                        <a:ext cx="4392488" cy="86409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76243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267744" y="4509120"/>
            <a:ext cx="3600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067944" y="1556792"/>
            <a:ext cx="0" cy="4896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059832" y="3501008"/>
            <a:ext cx="2016224" cy="201622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9976392">
            <a:off x="-1962707" y="1825829"/>
            <a:ext cx="603648" cy="224482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16" idx="0"/>
            <a:endCxn id="16" idx="6"/>
          </p:cNvCxnSpPr>
          <p:nvPr/>
        </p:nvCxnSpPr>
        <p:spPr>
          <a:xfrm>
            <a:off x="4067944" y="3501008"/>
            <a:ext cx="1008112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6" idx="0"/>
            <a:endCxn id="16" idx="2"/>
          </p:cNvCxnSpPr>
          <p:nvPr/>
        </p:nvCxnSpPr>
        <p:spPr>
          <a:xfrm flipH="1">
            <a:off x="3059832" y="3501008"/>
            <a:ext cx="1008112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6" idx="2"/>
            <a:endCxn id="16" idx="4"/>
          </p:cNvCxnSpPr>
          <p:nvPr/>
        </p:nvCxnSpPr>
        <p:spPr>
          <a:xfrm>
            <a:off x="3059832" y="4509120"/>
            <a:ext cx="1008112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6" idx="4"/>
            <a:endCxn id="16" idx="6"/>
          </p:cNvCxnSpPr>
          <p:nvPr/>
        </p:nvCxnSpPr>
        <p:spPr>
          <a:xfrm flipV="1">
            <a:off x="4067944" y="4509120"/>
            <a:ext cx="1008112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3707904" y="1844824"/>
            <a:ext cx="1728192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851920" y="1916832"/>
            <a:ext cx="1512168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067944" y="2204864"/>
            <a:ext cx="1008112" cy="1160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995936" y="2044080"/>
            <a:ext cx="1224136" cy="1456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4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  <a:solidFill>
            <a:schemeClr val="tx1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1]  </a:t>
            </a:r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引入正则化项，则</a:t>
            </a:r>
            <a:r>
              <a:rPr lang="en-US" altLang="zh-CN" i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 </a:t>
            </a:r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 ?</a:t>
            </a: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2]  </a:t>
            </a:r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能否使用最小二乘法进行分类？</a:t>
            </a:r>
          </a:p>
          <a:p>
            <a:pPr>
              <a:buNone/>
            </a:pP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475656" y="2204864"/>
          <a:ext cx="580390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7" name="Equation" r:id="rId3" imgW="56692800" imgH="9144000" progId="Equation.DSMT4">
                  <p:embed/>
                </p:oleObj>
              </mc:Choice>
              <mc:Fallback>
                <p:oleObj name="Equation" r:id="rId3" imgW="56692800" imgH="9144000" progId="Equation.DSMT4">
                  <p:embed/>
                  <p:pic>
                    <p:nvPicPr>
                      <p:cNvPr id="0" name="图片 3276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2204864"/>
                        <a:ext cx="5803900" cy="93503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1619672" y="3356992"/>
          <a:ext cx="4032448" cy="86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8" name="Equation" r:id="rId5" imgW="28956000" imgH="6400800" progId="Equation.DSMT4">
                  <p:embed/>
                </p:oleObj>
              </mc:Choice>
              <mc:Fallback>
                <p:oleObj name="Equation" r:id="rId5" imgW="28956000" imgH="6400800" progId="Equation.DSMT4">
                  <p:embed/>
                  <p:pic>
                    <p:nvPicPr>
                      <p:cNvPr id="0" name="图片 3276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672" y="3356992"/>
                        <a:ext cx="4032448" cy="861456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FCC35F-A54B-412B-8347-44BE215C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44320EC-D925-4A63-870A-E8EBB5470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解答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6586892-3A10-44F6-A720-11DCBD9E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AEDDFDE-288A-467C-ABAE-418F90BD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983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正则化与泛化能力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交叉验证</a:t>
            </a:r>
            <a:endParaRPr lang="en-US" altLang="zh-CN" sz="30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如果数据集较大，</a:t>
            </a:r>
            <a:r>
              <a:rPr lang="en-US" altLang="zh-CN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D = </a:t>
            </a:r>
            <a:r>
              <a:rPr lang="zh-CN" altLang="en-US" sz="26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训练集</a:t>
            </a:r>
            <a:r>
              <a:rPr lang="zh-CN" altLang="en-US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测试集</a:t>
            </a:r>
            <a:r>
              <a:rPr lang="zh-CN" altLang="en-US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600" b="0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sz="26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验证集</a:t>
            </a:r>
            <a:endParaRPr lang="en-US" altLang="zh-CN" sz="26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如果数据不充足，则采用交叉验证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简单交叉验证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折交叉验证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zh-CN" altLang="en-US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留一交叉验证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zh-CN" altLang="en-US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28F-EB6D-4B51-B9C3-90F7C0F94492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907704" y="2708920"/>
            <a:ext cx="1800200" cy="86409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训练集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19872" y="2708920"/>
            <a:ext cx="1800200" cy="8640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测试集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04048" y="2708920"/>
            <a:ext cx="1800200" cy="86409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验证集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7824" y="4077072"/>
            <a:ext cx="252028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4077072"/>
            <a:ext cx="864096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07904" y="4509120"/>
            <a:ext cx="6480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87824" y="4509120"/>
            <a:ext cx="6480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27984" y="4509120"/>
            <a:ext cx="6480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48064" y="4509120"/>
            <a:ext cx="6480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68144" y="4509120"/>
            <a:ext cx="576064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878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402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926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450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974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498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022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0546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2070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359424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4999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6523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047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9571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095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2619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4143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5667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7191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871592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012160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156176" y="4941168"/>
            <a:ext cx="1440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00192" y="4941168"/>
            <a:ext cx="144016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第一讲：机器学习基础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机器学习的定义与应用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分类与发展历史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机器学习三要素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正则化与泛化能力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性能评估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3645024"/>
            <a:ext cx="4680520" cy="5760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性能评估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性能评估方法</a:t>
            </a:r>
            <a:endParaRPr lang="en-US" altLang="zh-CN" dirty="0"/>
          </a:p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TP/FP/TN/FN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627784" y="3068960"/>
            <a:ext cx="5256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915816" y="2636912"/>
            <a:ext cx="0" cy="3888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6804" name="Picture 4" descr="http://img2.duitang.com/uploads/item/201203/24/20120324103403_55PAZ.thumb.600_0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916832"/>
            <a:ext cx="936104" cy="1104603"/>
          </a:xfrm>
          <a:prstGeom prst="rect">
            <a:avLst/>
          </a:prstGeom>
          <a:noFill/>
        </p:spPr>
      </p:pic>
      <p:pic>
        <p:nvPicPr>
          <p:cNvPr id="14" name="Picture 8" descr="http://p2.qhimg.com/t018d2c800c3f30f8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5015778"/>
            <a:ext cx="792088" cy="1221534"/>
          </a:xfrm>
          <a:prstGeom prst="rect">
            <a:avLst/>
          </a:prstGeom>
          <a:noFill/>
        </p:spPr>
      </p:pic>
      <p:pic>
        <p:nvPicPr>
          <p:cNvPr id="15" name="Picture 8" descr="http://p2.qhimg.com/t018d2c800c3f30f8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772816"/>
            <a:ext cx="792088" cy="1221534"/>
          </a:xfrm>
          <a:prstGeom prst="rect">
            <a:avLst/>
          </a:prstGeom>
          <a:noFill/>
        </p:spPr>
      </p:pic>
      <p:pic>
        <p:nvPicPr>
          <p:cNvPr id="16" name="Picture 4" descr="http://img2.duitang.com/uploads/item/201203/24/20120324103403_55PAZ.thumb.600_0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501008"/>
            <a:ext cx="936104" cy="1104603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067944" y="1484784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59780" y="1412776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20227552">
            <a:off x="4788024" y="16288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真实值</a:t>
            </a:r>
          </a:p>
        </p:txBody>
      </p:sp>
      <p:sp>
        <p:nvSpPr>
          <p:cNvPr id="25" name="TextBox 24"/>
          <p:cNvSpPr txBox="1"/>
          <p:nvPr/>
        </p:nvSpPr>
        <p:spPr>
          <a:xfrm rot="1231524">
            <a:off x="1037318" y="441677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预测值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03848" y="3831431"/>
            <a:ext cx="191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92080" y="5343599"/>
            <a:ext cx="203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2080" y="3831431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03848" y="5343599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</a:t>
            </a:r>
          </a:p>
        </p:txBody>
      </p:sp>
      <p:graphicFrame>
        <p:nvGraphicFramePr>
          <p:cNvPr id="76809" name="Object 9"/>
          <p:cNvGraphicFramePr>
            <a:graphicFrameLocks noChangeAspect="1"/>
          </p:cNvGraphicFramePr>
          <p:nvPr/>
        </p:nvGraphicFramePr>
        <p:xfrm>
          <a:off x="6516216" y="3068960"/>
          <a:ext cx="246220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1" name="Equation" r:id="rId5" imgW="32308800" imgH="9448800" progId="Equation.DSMT4">
                  <p:embed/>
                </p:oleObj>
              </mc:Choice>
              <mc:Fallback>
                <p:oleObj name="Equation" r:id="rId5" imgW="32308800" imgH="9448800" progId="Equation.DSMT4">
                  <p:embed/>
                  <p:pic>
                    <p:nvPicPr>
                      <p:cNvPr id="0" name="图片 3379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6216" y="3068960"/>
                        <a:ext cx="2462209" cy="7200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"/>
          <p:cNvGraphicFramePr>
            <a:graphicFrameLocks noChangeAspect="1"/>
          </p:cNvGraphicFramePr>
          <p:nvPr/>
        </p:nvGraphicFramePr>
        <p:xfrm>
          <a:off x="4644008" y="5949280"/>
          <a:ext cx="196512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2" name="Equation" r:id="rId7" imgW="28651200" imgH="9448800" progId="Equation.DSMT4">
                  <p:embed/>
                </p:oleObj>
              </mc:Choice>
              <mc:Fallback>
                <p:oleObj name="Equation" r:id="rId7" imgW="28651200" imgH="9448800" progId="Equation.DSMT4">
                  <p:embed/>
                  <p:pic>
                    <p:nvPicPr>
                      <p:cNvPr id="0" name="图片 3379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4008" y="5949280"/>
                        <a:ext cx="1965122" cy="64807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圆角矩形 31"/>
          <p:cNvSpPr/>
          <p:nvPr/>
        </p:nvSpPr>
        <p:spPr>
          <a:xfrm>
            <a:off x="3131840" y="3717032"/>
            <a:ext cx="4680520" cy="79208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3059832" y="3429000"/>
            <a:ext cx="2232248" cy="259228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2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需要的基础知识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数学基础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None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线性代数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514350" indent="-514350">
              <a:lnSpc>
                <a:spcPct val="150000"/>
              </a:lnSpc>
              <a:buNone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概率与统计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link1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 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link2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link3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514350" indent="-514350">
              <a:lnSpc>
                <a:spcPct val="150000"/>
              </a:lnSpc>
              <a:buNone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矩阵运算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The Matrix Cookbook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编程基础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C/C++, Java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2740DC-F254-4A76-BBF3-52901281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466072D-227B-4222-9056-6B336BDA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[</a:t>
            </a:r>
            <a:r>
              <a:rPr lang="zh-CN" altLang="en-US" dirty="0"/>
              <a:t>背景</a:t>
            </a:r>
            <a:r>
              <a:rPr lang="en-US" altLang="zh-CN" dirty="0"/>
              <a:t>]</a:t>
            </a:r>
            <a:r>
              <a:rPr lang="zh-CN" altLang="en-US" dirty="0"/>
              <a:t>某生在食堂和他导师一起吃饭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dirty="0"/>
              <a:t>学生：老师，预产期什么时候？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老师：三个月后。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学生：我觉得你们家的娃是男生；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</a:t>
            </a:r>
            <a:r>
              <a:rPr lang="zh-CN" altLang="en-US" dirty="0"/>
              <a:t>三个月后</a:t>
            </a:r>
            <a:r>
              <a:rPr lang="en-US" altLang="zh-CN" dirty="0"/>
              <a:t>……..]</a:t>
            </a:r>
          </a:p>
          <a:p>
            <a:pPr marL="0" indent="0">
              <a:buNone/>
            </a:pPr>
            <a:r>
              <a:rPr lang="zh-CN" altLang="en-US" dirty="0"/>
              <a:t>学生：生了？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老师：</a:t>
            </a:r>
            <a:r>
              <a:rPr lang="en-US" altLang="zh-CN" dirty="0"/>
              <a:t>Yes</a:t>
            </a:r>
          </a:p>
          <a:p>
            <a:pPr marL="0" indent="0">
              <a:buNone/>
            </a:pPr>
            <a:r>
              <a:rPr lang="zh-CN" altLang="en-US" dirty="0"/>
              <a:t>学生：男 </a:t>
            </a:r>
            <a:r>
              <a:rPr lang="en-US" altLang="zh-CN" dirty="0"/>
              <a:t>or </a:t>
            </a:r>
            <a:r>
              <a:rPr lang="zh-CN" altLang="en-US" dirty="0"/>
              <a:t>女？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老师：</a:t>
            </a:r>
            <a:r>
              <a:rPr lang="en-US" altLang="zh-CN" dirty="0"/>
              <a:t>FP</a:t>
            </a:r>
          </a:p>
          <a:p>
            <a:pPr marL="0" indent="0">
              <a:buNone/>
            </a:pPr>
            <a:r>
              <a:rPr lang="en-US" altLang="zh-CN" dirty="0"/>
              <a:t>[</a:t>
            </a:r>
            <a:r>
              <a:rPr lang="zh-CN" altLang="en-US" dirty="0"/>
              <a:t>问题</a:t>
            </a:r>
            <a:r>
              <a:rPr lang="en-US" altLang="zh-CN" dirty="0"/>
              <a:t>] </a:t>
            </a:r>
            <a:r>
              <a:rPr lang="zh-CN" altLang="en-US" dirty="0"/>
              <a:t>老师生的是男孩还是女孩？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0D29119-D786-40B1-A72F-B0688033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5CEFCDF-F9E7-4F5D-9C12-738B2FED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87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性能评估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ROC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曲线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横轴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Rate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纵轴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 Positive Rate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8431" y="1556792"/>
            <a:ext cx="475007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427663" y="3429000"/>
          <a:ext cx="4000321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8" name="Equation" r:id="rId5" imgW="47853600" imgH="19812000" progId="Equation.DSMT4">
                  <p:embed/>
                </p:oleObj>
              </mc:Choice>
              <mc:Fallback>
                <p:oleObj name="Equation" r:id="rId5" imgW="47853600" imgH="19812000" progId="Equation.DSMT4">
                  <p:embed/>
                  <p:pic>
                    <p:nvPicPr>
                      <p:cNvPr id="0" name="图片 3481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663" y="3429000"/>
                        <a:ext cx="4000321" cy="165618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性能评估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9308678"/>
            <a:ext cx="2133600" cy="365125"/>
          </a:xfrm>
        </p:spPr>
        <p:txBody>
          <a:bodyPr/>
          <a:lstStyle/>
          <a:p>
            <a:fld id="{CDE83AE2-AB83-4A96-9EEA-AF5106366264}" type="datetime1">
              <a:rPr lang="zh-CN" altLang="en-US" smtClean="0">
                <a:solidFill>
                  <a:schemeClr val="bg1"/>
                </a:solidFill>
              </a:rPr>
              <a:t>2019/9/9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graphicFrame>
        <p:nvGraphicFramePr>
          <p:cNvPr id="88065" name="Object 1"/>
          <p:cNvGraphicFramePr>
            <a:graphicFrameLocks noChangeAspect="1"/>
          </p:cNvGraphicFramePr>
          <p:nvPr/>
        </p:nvGraphicFramePr>
        <p:xfrm>
          <a:off x="4283968" y="1124744"/>
          <a:ext cx="3280420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6" name="Equation" r:id="rId4" imgW="47853600" imgH="19812000" progId="Equation.DSMT4">
                  <p:embed/>
                </p:oleObj>
              </mc:Choice>
              <mc:Fallback>
                <p:oleObj name="Equation" r:id="rId4" imgW="47853600" imgH="19812000" progId="Equation.DSMT4">
                  <p:embed/>
                  <p:pic>
                    <p:nvPicPr>
                      <p:cNvPr id="0" name="图片 3584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3968" y="1124744"/>
                        <a:ext cx="3280420" cy="115212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椭圆 174"/>
          <p:cNvSpPr/>
          <p:nvPr/>
        </p:nvSpPr>
        <p:spPr>
          <a:xfrm>
            <a:off x="899592" y="1772816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7" name="等腰三角形 186"/>
          <p:cNvSpPr/>
          <p:nvPr/>
        </p:nvSpPr>
        <p:spPr>
          <a:xfrm>
            <a:off x="2123728" y="1700808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1035224" y="1484784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204392" y="1772816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1395264" y="1484784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1251248" y="1196752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7" name="椭圆 246"/>
          <p:cNvSpPr/>
          <p:nvPr/>
        </p:nvSpPr>
        <p:spPr>
          <a:xfrm>
            <a:off x="1539280" y="1772816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9" name="等腰三角形 258"/>
          <p:cNvSpPr/>
          <p:nvPr/>
        </p:nvSpPr>
        <p:spPr>
          <a:xfrm>
            <a:off x="2483768" y="1700808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1" name="等腰三角形 270"/>
          <p:cNvSpPr/>
          <p:nvPr/>
        </p:nvSpPr>
        <p:spPr>
          <a:xfrm>
            <a:off x="2843808" y="1700808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6" name="等腰三角形 275"/>
          <p:cNvSpPr/>
          <p:nvPr/>
        </p:nvSpPr>
        <p:spPr>
          <a:xfrm>
            <a:off x="2483768" y="1340768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85" name="表格 284"/>
          <p:cNvGraphicFramePr>
            <a:graphicFrameLocks noGrp="1"/>
          </p:cNvGraphicFramePr>
          <p:nvPr/>
        </p:nvGraphicFramePr>
        <p:xfrm>
          <a:off x="5697943" y="2492102"/>
          <a:ext cx="2808315" cy="273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16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16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16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16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1/6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14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1/4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2/4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3/4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4/4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6" name="矩形 285"/>
          <p:cNvSpPr/>
          <p:nvPr/>
        </p:nvSpPr>
        <p:spPr>
          <a:xfrm>
            <a:off x="7380312" y="2420888"/>
            <a:ext cx="576064" cy="432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282" y="2852936"/>
            <a:ext cx="482917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2282" y="3356992"/>
            <a:ext cx="482917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6921" y="3936727"/>
            <a:ext cx="482917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2282" y="4442122"/>
            <a:ext cx="482917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2282" y="4917454"/>
            <a:ext cx="48291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8072" name="Object 8"/>
          <p:cNvGraphicFramePr>
            <a:graphicFrameLocks noChangeAspect="1"/>
          </p:cNvGraphicFramePr>
          <p:nvPr/>
        </p:nvGraphicFramePr>
        <p:xfrm>
          <a:off x="7956376" y="5301208"/>
          <a:ext cx="602249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7" name="Equation" r:id="rId11" imgW="7010400" imgH="3352800" progId="Equation.DSMT4">
                  <p:embed/>
                </p:oleObj>
              </mc:Choice>
              <mc:Fallback>
                <p:oleObj name="Equation" r:id="rId11" imgW="7010400" imgH="3352800" progId="Equation.DSMT4">
                  <p:embed/>
                  <p:pic>
                    <p:nvPicPr>
                      <p:cNvPr id="0" name="图片 35841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56376" y="5301208"/>
                        <a:ext cx="602249" cy="28803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3" name="Object 9"/>
          <p:cNvGraphicFramePr>
            <a:graphicFrameLocks noChangeAspect="1"/>
          </p:cNvGraphicFramePr>
          <p:nvPr/>
        </p:nvGraphicFramePr>
        <p:xfrm>
          <a:off x="5148064" y="2492896"/>
          <a:ext cx="5492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8" name="Equation" r:id="rId13" imgW="6400800" imgH="3352800" progId="Equation.DSMT4">
                  <p:embed/>
                </p:oleObj>
              </mc:Choice>
              <mc:Fallback>
                <p:oleObj name="Equation" r:id="rId13" imgW="6400800" imgH="3352800" progId="Equation.DSMT4">
                  <p:embed/>
                  <p:pic>
                    <p:nvPicPr>
                      <p:cNvPr id="0" name="图片 35842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48064" y="2492896"/>
                        <a:ext cx="549275" cy="288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矩形 288"/>
          <p:cNvSpPr/>
          <p:nvPr/>
        </p:nvSpPr>
        <p:spPr>
          <a:xfrm>
            <a:off x="7956376" y="2420888"/>
            <a:ext cx="576064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0" name="椭圆 289"/>
          <p:cNvSpPr/>
          <p:nvPr/>
        </p:nvSpPr>
        <p:spPr>
          <a:xfrm>
            <a:off x="3491880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1" name="等腰三角形 290"/>
          <p:cNvSpPr/>
          <p:nvPr/>
        </p:nvSpPr>
        <p:spPr>
          <a:xfrm>
            <a:off x="1475656" y="2348880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2" name="椭圆 291"/>
          <p:cNvSpPr/>
          <p:nvPr/>
        </p:nvSpPr>
        <p:spPr>
          <a:xfrm>
            <a:off x="3131840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4283968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4" name="椭圆 293"/>
          <p:cNvSpPr/>
          <p:nvPr/>
        </p:nvSpPr>
        <p:spPr>
          <a:xfrm>
            <a:off x="2699792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5" name="椭圆 294"/>
          <p:cNvSpPr/>
          <p:nvPr/>
        </p:nvSpPr>
        <p:spPr>
          <a:xfrm>
            <a:off x="1115616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6" name="椭圆 295"/>
          <p:cNvSpPr/>
          <p:nvPr/>
        </p:nvSpPr>
        <p:spPr>
          <a:xfrm>
            <a:off x="1907704" y="2348880"/>
            <a:ext cx="288032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7" name="等腰三角形 296"/>
          <p:cNvSpPr/>
          <p:nvPr/>
        </p:nvSpPr>
        <p:spPr>
          <a:xfrm>
            <a:off x="2267744" y="2348880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8" name="等腰三角形 297"/>
          <p:cNvSpPr/>
          <p:nvPr/>
        </p:nvSpPr>
        <p:spPr>
          <a:xfrm>
            <a:off x="3851920" y="2348880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9" name="等腰三角形 298"/>
          <p:cNvSpPr/>
          <p:nvPr/>
        </p:nvSpPr>
        <p:spPr>
          <a:xfrm>
            <a:off x="683568" y="2348880"/>
            <a:ext cx="360040" cy="288032"/>
          </a:xfrm>
          <a:prstGeom prst="triangl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0" name="下箭头 299"/>
          <p:cNvSpPr/>
          <p:nvPr/>
        </p:nvSpPr>
        <p:spPr>
          <a:xfrm flipV="1">
            <a:off x="395536" y="3212976"/>
            <a:ext cx="216024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下箭头 300"/>
          <p:cNvSpPr/>
          <p:nvPr/>
        </p:nvSpPr>
        <p:spPr>
          <a:xfrm flipV="1">
            <a:off x="899592" y="3645024"/>
            <a:ext cx="216024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下箭头 301"/>
          <p:cNvSpPr/>
          <p:nvPr/>
        </p:nvSpPr>
        <p:spPr>
          <a:xfrm flipV="1">
            <a:off x="1259632" y="4221088"/>
            <a:ext cx="216024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下箭头 302"/>
          <p:cNvSpPr/>
          <p:nvPr/>
        </p:nvSpPr>
        <p:spPr>
          <a:xfrm flipV="1">
            <a:off x="1763688" y="4725144"/>
            <a:ext cx="216024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下箭头 303"/>
          <p:cNvSpPr/>
          <p:nvPr/>
        </p:nvSpPr>
        <p:spPr>
          <a:xfrm flipV="1">
            <a:off x="5364088" y="5201816"/>
            <a:ext cx="216024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矩形 304"/>
          <p:cNvSpPr/>
          <p:nvPr/>
        </p:nvSpPr>
        <p:spPr>
          <a:xfrm>
            <a:off x="7380312" y="2852936"/>
            <a:ext cx="576064" cy="432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6" name="矩形 305"/>
          <p:cNvSpPr/>
          <p:nvPr/>
        </p:nvSpPr>
        <p:spPr>
          <a:xfrm>
            <a:off x="6804248" y="2852936"/>
            <a:ext cx="576064" cy="432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7" name="矩形 306"/>
          <p:cNvSpPr/>
          <p:nvPr/>
        </p:nvSpPr>
        <p:spPr>
          <a:xfrm>
            <a:off x="5724128" y="4797152"/>
            <a:ext cx="576064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8" name="TextBox 307"/>
          <p:cNvSpPr txBox="1"/>
          <p:nvPr/>
        </p:nvSpPr>
        <p:spPr>
          <a:xfrm>
            <a:off x="611560" y="5733256"/>
            <a:ext cx="5256584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：如何求曲线围成的面积？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：什么样的曲线是“好”的？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第一讲  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如何设计一个机器学习算法？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【</a:t>
            </a:r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案例</a:t>
            </a:r>
            <a:r>
              <a:rPr lang="en-US" altLang="zh-CN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】</a:t>
            </a:r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人脸检测</a:t>
            </a:r>
          </a:p>
          <a:p>
            <a:pPr>
              <a:buNone/>
            </a:pP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55576" y="2780928"/>
            <a:ext cx="165618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数据收集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555776" y="2780928"/>
            <a:ext cx="165618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特征提取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427984" y="2780928"/>
            <a:ext cx="27363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设计分类器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</a:t>
            </a:r>
            <a:r>
              <a:rPr lang="en-US" altLang="zh-CN" sz="2400" dirty="0">
                <a:solidFill>
                  <a:schemeClr val="tx1"/>
                </a:solidFill>
              </a:rPr>
              <a:t>+</a:t>
            </a:r>
            <a:r>
              <a:rPr lang="zh-CN" altLang="en-US" sz="2400" dirty="0">
                <a:solidFill>
                  <a:schemeClr val="tx1"/>
                </a:solidFill>
              </a:rPr>
              <a:t>策略</a:t>
            </a:r>
            <a:r>
              <a:rPr lang="en-US" altLang="zh-CN" sz="2400" dirty="0">
                <a:solidFill>
                  <a:schemeClr val="tx1"/>
                </a:solidFill>
              </a:rPr>
              <a:t>+</a:t>
            </a:r>
            <a:r>
              <a:rPr lang="zh-CN" altLang="en-US" sz="2400" dirty="0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287745" name="Picture 1" descr="C:\Users\DELL\AppData\Roaming\Tencent\Users\14291414\QQ\WinTemp\RichOle\(098XB4P_S(NC%PA3THD3{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4149080"/>
            <a:ext cx="952601" cy="792088"/>
          </a:xfrm>
          <a:prstGeom prst="rect">
            <a:avLst/>
          </a:prstGeom>
          <a:noFill/>
        </p:spPr>
      </p:pic>
      <p:pic>
        <p:nvPicPr>
          <p:cNvPr id="287746" name="Picture 2" descr="C:\Users\DELL\AppData\Roaming\Tencent\Users\14291414\QQ\WinTemp\RichOle\)[M]_MA3FCFT{$W%)E26A[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149080"/>
            <a:ext cx="883145" cy="728861"/>
          </a:xfrm>
          <a:prstGeom prst="rect">
            <a:avLst/>
          </a:prstGeom>
          <a:noFill/>
        </p:spPr>
      </p:pic>
      <p:pic>
        <p:nvPicPr>
          <p:cNvPr id="287747" name="Picture 3" descr="C:\Users\DELL\AppData\Roaming\Tencent\Users\14291414\QQ\WinTemp\RichOle\R25B0SV5}}LOQM$0%6%BW9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149080"/>
            <a:ext cx="847725" cy="695325"/>
          </a:xfrm>
          <a:prstGeom prst="rect">
            <a:avLst/>
          </a:prstGeom>
          <a:noFill/>
        </p:spPr>
      </p:pic>
      <p:pic>
        <p:nvPicPr>
          <p:cNvPr id="287748" name="Picture 4" descr="C:\Users\DELL\AppData\Roaming\Tencent\Users\14291414\QQ\WinTemp\RichOle\{14(1WJ2)K(3B{ZTWE]1K(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4005064"/>
            <a:ext cx="864096" cy="952106"/>
          </a:xfrm>
          <a:prstGeom prst="rect">
            <a:avLst/>
          </a:prstGeom>
          <a:noFill/>
        </p:spPr>
      </p:pic>
      <p:pic>
        <p:nvPicPr>
          <p:cNvPr id="287750" name="Picture 6" descr="C:\Users\DELL\AppData\Roaming\Tencent\Users\14291414\QQ\WinTemp\RichOle\W1Q6Y6C0A[MX~C[3`]97%`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3928" y="4005064"/>
            <a:ext cx="864096" cy="954459"/>
          </a:xfrm>
          <a:prstGeom prst="rect">
            <a:avLst/>
          </a:prstGeom>
          <a:noFill/>
        </p:spPr>
      </p:pic>
      <p:pic>
        <p:nvPicPr>
          <p:cNvPr id="287751" name="Picture 7" descr="C:\Users\DELL\AppData\Roaming\Tencent\Users\14291414\QQ\WinTemp\RichOle\MERPG7JA~QI6`R%{VBUAI_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077072"/>
            <a:ext cx="762000" cy="771525"/>
          </a:xfrm>
          <a:prstGeom prst="rect">
            <a:avLst/>
          </a:prstGeom>
          <a:noFill/>
        </p:spPr>
      </p:pic>
      <p:pic>
        <p:nvPicPr>
          <p:cNvPr id="287752" name="Picture 8" descr="C:\Users\DELL\AppData\Roaming\Tencent\Users\14291414\QQ\WinTemp\RichOle\H{_@2Q0UVOKX[M$R7)3E2G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4077072"/>
            <a:ext cx="685800" cy="771525"/>
          </a:xfrm>
          <a:prstGeom prst="rect">
            <a:avLst/>
          </a:prstGeom>
          <a:noFill/>
        </p:spPr>
      </p:pic>
      <p:pic>
        <p:nvPicPr>
          <p:cNvPr id="287753" name="Picture 9" descr="C:\Users\DELL\AppData\Roaming\Tencent\Users\14291414\QQ\WinTemp\RichOle\D{E3D%O4JQ2}~V%S1[CAOMJ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4221088"/>
            <a:ext cx="476250" cy="485775"/>
          </a:xfrm>
          <a:prstGeom prst="rect">
            <a:avLst/>
          </a:prstGeom>
          <a:noFill/>
        </p:spPr>
      </p:pic>
      <p:pic>
        <p:nvPicPr>
          <p:cNvPr id="287754" name="Picture 10" descr="C:\Users\DELL\AppData\Roaming\Tencent\Users\14291414\QQ\WinTemp\RichOle\@LY4ENYVXOZD]99M}5B]]ZP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16216" y="5301208"/>
            <a:ext cx="1008112" cy="936104"/>
          </a:xfrm>
          <a:prstGeom prst="rect">
            <a:avLst/>
          </a:prstGeom>
          <a:noFill/>
        </p:spPr>
      </p:pic>
      <p:pic>
        <p:nvPicPr>
          <p:cNvPr id="287755" name="Picture 11" descr="C:\Users\DELL\AppData\Roaming\Tencent\Users\14291414\QQ\WinTemp\RichOle\[7UJA[[$8O8N8)]9{ST~(@H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68344" y="5445224"/>
            <a:ext cx="864096" cy="765238"/>
          </a:xfrm>
          <a:prstGeom prst="rect">
            <a:avLst/>
          </a:prstGeom>
          <a:noFill/>
        </p:spPr>
      </p:pic>
      <p:pic>
        <p:nvPicPr>
          <p:cNvPr id="287756" name="Picture 12" descr="C:\Users\DELL\AppData\Roaming\Tencent\Users\14291414\QQ\WinTemp\RichOle\Z1{O[S9L2}2QN91C_QMWALR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50752" y="5445224"/>
            <a:ext cx="1305465" cy="988318"/>
          </a:xfrm>
          <a:prstGeom prst="rect">
            <a:avLst/>
          </a:prstGeom>
          <a:noFill/>
        </p:spPr>
      </p:pic>
      <p:pic>
        <p:nvPicPr>
          <p:cNvPr id="287757" name="Picture 13" descr="C:\Users\DELL\AppData\Roaming\Tencent\Users\14291414\QQ\WinTemp\RichOle\AI}`C3_EDFYBN`G[3(([MBW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945" y="5320023"/>
            <a:ext cx="1152128" cy="1114660"/>
          </a:xfrm>
          <a:prstGeom prst="rect">
            <a:avLst/>
          </a:prstGeom>
          <a:noFill/>
        </p:spPr>
      </p:pic>
      <p:pic>
        <p:nvPicPr>
          <p:cNvPr id="287758" name="Picture 14" descr="C:\Users\DELL\AppData\Roaming\Tencent\Users\14291414\QQ\WinTemp\RichOle\Z_%)O]]T9A39EAVXLZH6TVP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27784" y="5517232"/>
            <a:ext cx="1254755" cy="980728"/>
          </a:xfrm>
          <a:prstGeom prst="rect">
            <a:avLst/>
          </a:prstGeom>
          <a:noFill/>
        </p:spPr>
      </p:pic>
      <p:pic>
        <p:nvPicPr>
          <p:cNvPr id="287759" name="Picture 15" descr="C:\Users\DELL\AppData\Roaming\Tencent\Users\14291414\QQ\WinTemp\RichOle\M}]G~E`5JR5J{$J)WZ]Z~@P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47664" y="5445224"/>
            <a:ext cx="1019175" cy="981075"/>
          </a:xfrm>
          <a:prstGeom prst="rect">
            <a:avLst/>
          </a:prstGeom>
          <a:noFill/>
        </p:spPr>
      </p:pic>
      <p:pic>
        <p:nvPicPr>
          <p:cNvPr id="287760" name="Picture 16" descr="C:\Users\DELL\AppData\Roaming\Tencent\Users\14291414\QQ\WinTemp\RichOle\KRC~KTD95M(XGG]%1RAIA@U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9552" y="5373216"/>
            <a:ext cx="864096" cy="820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8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87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87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287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287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28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287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28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287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287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287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267266" name="Picture 2" descr="E:\NetDragon\Pdetection-09-01\facedet\Pdetection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9276964" cy="7468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下次课内容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线性分类器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感知机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SVM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457200" indent="-457200">
              <a:buNone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预习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李航的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&lt;&lt;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统计学习方法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&gt;&gt;ch2,6,7</a:t>
            </a:r>
          </a:p>
          <a:p>
            <a:pPr marL="457200" indent="-457200">
              <a:buNone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AEF3-A801-4F60-9001-CF5899CC0D6C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第一讲：机器学习基础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机器学习的定义与应用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分类与发展历史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机器学习三要素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正则化与泛化能力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性能评估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1556792"/>
            <a:ext cx="4680520" cy="5760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6028</TotalTime>
  <Words>3193</Words>
  <Application>Microsoft Macintosh PowerPoint</Application>
  <PresentationFormat>全屏显示(4:3)</PresentationFormat>
  <Paragraphs>784</Paragraphs>
  <Slides>85</Slides>
  <Notes>31</Notes>
  <HiddenSlides>19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9" baseType="lpstr">
      <vt:lpstr>Calibri</vt:lpstr>
      <vt:lpstr>Cambria Math</vt:lpstr>
      <vt:lpstr>Tahoma</vt:lpstr>
      <vt:lpstr>Times New Roman</vt:lpstr>
      <vt:lpstr>Wingdings</vt:lpstr>
      <vt:lpstr>华文行楷</vt:lpstr>
      <vt:lpstr>华文琥珀</vt:lpstr>
      <vt:lpstr>华文楷体</vt:lpstr>
      <vt:lpstr>华文中宋</vt:lpstr>
      <vt:lpstr>楷体</vt:lpstr>
      <vt:lpstr>宋体</vt:lpstr>
      <vt:lpstr>Arial</vt:lpstr>
      <vt:lpstr>Office 主题</vt:lpstr>
      <vt:lpstr>Equation</vt:lpstr>
      <vt:lpstr>机器学习基础</vt:lpstr>
      <vt:lpstr>主要内容</vt:lpstr>
      <vt:lpstr>PowerPoint 演示文稿</vt:lpstr>
      <vt:lpstr>PowerPoint 演示文稿</vt:lpstr>
      <vt:lpstr>PowerPoint 演示文稿</vt:lpstr>
      <vt:lpstr>相关资料</vt:lpstr>
      <vt:lpstr>相关资料</vt:lpstr>
      <vt:lpstr>需要的基础知识</vt:lpstr>
      <vt:lpstr>第一讲：机器学习基础</vt:lpstr>
      <vt:lpstr>1. 机器学习的定义与应用</vt:lpstr>
      <vt:lpstr>1. 机器学习的定义与应用</vt:lpstr>
      <vt:lpstr>1. 机器学习的定义与应用</vt:lpstr>
      <vt:lpstr>1. 机器学习的定义与应用</vt:lpstr>
      <vt:lpstr>1. 机器学习的定义与应用</vt:lpstr>
      <vt:lpstr>PowerPoint 演示文稿</vt:lpstr>
      <vt:lpstr>1. 机器学习的定义与应用</vt:lpstr>
      <vt:lpstr>1. 机器学习的定义与应用</vt:lpstr>
      <vt:lpstr>1. 机器学习的定义与应用</vt:lpstr>
      <vt:lpstr>1. 机器学习的定义与应用</vt:lpstr>
      <vt:lpstr>1. 机器学习的定义与应用</vt:lpstr>
      <vt:lpstr>PowerPoint 演示文稿</vt:lpstr>
      <vt:lpstr>PowerPoint 演示文稿</vt:lpstr>
      <vt:lpstr>1. 机器学习的定义与应用</vt:lpstr>
      <vt:lpstr>1. 机器学习的定义与应用</vt:lpstr>
      <vt:lpstr>PowerPoint 演示文稿</vt:lpstr>
      <vt:lpstr>PowerPoint 演示文稿</vt:lpstr>
      <vt:lpstr>1. 机器学习的定义与应用</vt:lpstr>
      <vt:lpstr>第一讲：机器学习基础</vt:lpstr>
      <vt:lpstr>2. 分类与发展历史</vt:lpstr>
      <vt:lpstr>2. 分类与发展历史</vt:lpstr>
      <vt:lpstr>2. 分类与发展历史</vt:lpstr>
      <vt:lpstr>2. 分类与发展历史</vt:lpstr>
      <vt:lpstr>2. 分类与发展历史</vt:lpstr>
      <vt:lpstr>2. 分类与发展历史</vt:lpstr>
      <vt:lpstr>2. 分类与发展历史</vt:lpstr>
      <vt:lpstr>第一讲：机器学习基础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3. 机器学习三要素</vt:lpstr>
      <vt:lpstr>PowerPoint 演示文稿</vt:lpstr>
      <vt:lpstr>3. 机器学习三要素</vt:lpstr>
      <vt:lpstr>3. 机器学习三要素</vt:lpstr>
      <vt:lpstr>3. 机器学习三要素</vt:lpstr>
      <vt:lpstr>3. 机器学习三要素</vt:lpstr>
      <vt:lpstr>第一讲：机器学习基础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思考题</vt:lpstr>
      <vt:lpstr>4.正则化与泛化能力</vt:lpstr>
      <vt:lpstr>PowerPoint 演示文稿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4.正则化与泛化能力</vt:lpstr>
      <vt:lpstr>第一讲：机器学习基础</vt:lpstr>
      <vt:lpstr>5. 性能评估</vt:lpstr>
      <vt:lpstr>PowerPoint 演示文稿</vt:lpstr>
      <vt:lpstr>5. 性能评估</vt:lpstr>
      <vt:lpstr>5. 性能评估</vt:lpstr>
      <vt:lpstr>第一讲  小结</vt:lpstr>
      <vt:lpstr>PowerPoint 演示文稿</vt:lpstr>
      <vt:lpstr>下次课内容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统计学习方法</dc:title>
  <dc:creator>pine</dc:creator>
  <cp:lastModifiedBy>su songzhi</cp:lastModifiedBy>
  <cp:revision>164</cp:revision>
  <dcterms:created xsi:type="dcterms:W3CDTF">2015-06-13T05:41:00Z</dcterms:created>
  <dcterms:modified xsi:type="dcterms:W3CDTF">2019-09-09T03:19:32Z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